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 id="2147483657" r:id="rId2"/>
  </p:sldMasterIdLst>
  <p:notesMasterIdLst>
    <p:notesMasterId r:id="rId24"/>
  </p:notesMasterIdLst>
  <p:sldIdLst>
    <p:sldId id="256" r:id="rId3"/>
    <p:sldId id="258" r:id="rId4"/>
    <p:sldId id="283" r:id="rId5"/>
    <p:sldId id="259" r:id="rId6"/>
    <p:sldId id="260" r:id="rId7"/>
    <p:sldId id="261" r:id="rId8"/>
    <p:sldId id="284" r:id="rId9"/>
    <p:sldId id="262" r:id="rId10"/>
    <p:sldId id="264" r:id="rId11"/>
    <p:sldId id="265" r:id="rId12"/>
    <p:sldId id="267" r:id="rId13"/>
    <p:sldId id="266" r:id="rId14"/>
    <p:sldId id="269" r:id="rId15"/>
    <p:sldId id="270" r:id="rId16"/>
    <p:sldId id="273" r:id="rId17"/>
    <p:sldId id="279" r:id="rId18"/>
    <p:sldId id="285" r:id="rId19"/>
    <p:sldId id="277" r:id="rId20"/>
    <p:sldId id="281" r:id="rId21"/>
    <p:sldId id="278" r:id="rId22"/>
    <p:sldId id="280"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E21E22A2-46AB-3837-78C4-1787ABDCE597}" name="Rohit b patil" initials="Rp" userId="ef3efb5b942f229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lhad Yadawad" userId="abd5c90539238cf3" providerId="LiveId" clId="{D8DC3B00-43EA-4F1F-AE23-AF9FFDB2059C}"/>
    <pc:docChg chg="undo custSel modSld">
      <pc:chgData name="Pralhad Yadawad" userId="abd5c90539238cf3" providerId="LiveId" clId="{D8DC3B00-43EA-4F1F-AE23-AF9FFDB2059C}" dt="2024-01-05T14:34:32.116" v="3" actId="14734"/>
      <pc:docMkLst>
        <pc:docMk/>
      </pc:docMkLst>
      <pc:sldChg chg="modSp mod">
        <pc:chgData name="Pralhad Yadawad" userId="abd5c90539238cf3" providerId="LiveId" clId="{D8DC3B00-43EA-4F1F-AE23-AF9FFDB2059C}" dt="2024-01-05T14:34:32.116" v="3" actId="14734"/>
        <pc:sldMkLst>
          <pc:docMk/>
          <pc:sldMk cId="641588648" sldId="258"/>
        </pc:sldMkLst>
        <pc:graphicFrameChg chg="mod modGraphic">
          <ac:chgData name="Pralhad Yadawad" userId="abd5c90539238cf3" providerId="LiveId" clId="{D8DC3B00-43EA-4F1F-AE23-AF9FFDB2059C}" dt="2024-01-05T14:34:32.116" v="3" actId="14734"/>
          <ac:graphicFrameMkLst>
            <pc:docMk/>
            <pc:sldMk cId="641588648" sldId="258"/>
            <ac:graphicFrameMk id="4" creationId="{0E617445-B752-E5F2-8FDB-5056ACA29E4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A810E-5429-457B-9FA4-15CAAB6849DA}" type="datetimeFigureOut">
              <a:rPr lang="en-IN" smtClean="0"/>
              <a:t>05-01-2024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F6152-2FDC-4097-9966-83255B895DDB}" type="slidenum">
              <a:rPr lang="en-IN" smtClean="0"/>
              <a:t>‹#›</a:t>
            </a:fld>
            <a:endParaRPr lang="en-IN"/>
          </a:p>
        </p:txBody>
      </p:sp>
    </p:spTree>
    <p:extLst>
      <p:ext uri="{BB962C8B-B14F-4D97-AF65-F5344CB8AC3E}">
        <p14:creationId xmlns:p14="http://schemas.microsoft.com/office/powerpoint/2010/main" val="309619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8F6152-2FDC-4097-9966-83255B895DDB}" type="slidenum">
              <a:rPr lang="en-IN" smtClean="0"/>
              <a:t>1</a:t>
            </a:fld>
            <a:endParaRPr lang="en-IN"/>
          </a:p>
        </p:txBody>
      </p:sp>
    </p:spTree>
    <p:extLst>
      <p:ext uri="{BB962C8B-B14F-4D97-AF65-F5344CB8AC3E}">
        <p14:creationId xmlns:p14="http://schemas.microsoft.com/office/powerpoint/2010/main" val="238717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368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495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38201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3978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6785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8556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9072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21324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01570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95621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126625" y="825559"/>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85" lvl="0" indent="-507987" rtl="0">
              <a:spcBef>
                <a:spcPts val="800"/>
              </a:spcBef>
              <a:spcAft>
                <a:spcPts val="0"/>
              </a:spcAft>
              <a:buSzPts val="2400"/>
              <a:buFont typeface="Nixie One"/>
              <a:buChar char="◇"/>
              <a:defRPr sz="3200">
                <a:latin typeface="Nixie One"/>
                <a:ea typeface="Nixie One"/>
                <a:cs typeface="Nixie One"/>
                <a:sym typeface="Nixie One"/>
              </a:defRPr>
            </a:lvl1pPr>
            <a:lvl2pPr marL="1219170" lvl="1" indent="-507987" rtl="0">
              <a:spcBef>
                <a:spcPts val="0"/>
              </a:spcBef>
              <a:spcAft>
                <a:spcPts val="0"/>
              </a:spcAft>
              <a:buSzPts val="2400"/>
              <a:buFont typeface="Nixie One"/>
              <a:buChar char="￭"/>
              <a:defRPr sz="3200">
                <a:latin typeface="Nixie One"/>
                <a:ea typeface="Nixie One"/>
                <a:cs typeface="Nixie One"/>
                <a:sym typeface="Nixie One"/>
              </a:defRPr>
            </a:lvl2pPr>
            <a:lvl3pPr marL="1828754" lvl="2" indent="-507987" rtl="0">
              <a:spcBef>
                <a:spcPts val="0"/>
              </a:spcBef>
              <a:spcAft>
                <a:spcPts val="0"/>
              </a:spcAft>
              <a:buSzPts val="2400"/>
              <a:buFont typeface="Nixie One"/>
              <a:buChar char="￮"/>
              <a:defRPr sz="3200">
                <a:latin typeface="Nixie One"/>
                <a:ea typeface="Nixie One"/>
                <a:cs typeface="Nixie One"/>
                <a:sym typeface="Nixie One"/>
              </a:defRPr>
            </a:lvl3pPr>
            <a:lvl4pPr marL="2438339" lvl="3" indent="-507987" rtl="0">
              <a:spcBef>
                <a:spcPts val="0"/>
              </a:spcBef>
              <a:spcAft>
                <a:spcPts val="0"/>
              </a:spcAft>
              <a:buSzPts val="2400"/>
              <a:buFont typeface="Nixie One"/>
              <a:buChar char="●"/>
              <a:defRPr sz="3200">
                <a:latin typeface="Nixie One"/>
                <a:ea typeface="Nixie One"/>
                <a:cs typeface="Nixie One"/>
                <a:sym typeface="Nixie One"/>
              </a:defRPr>
            </a:lvl4pPr>
            <a:lvl5pPr marL="3047924" lvl="4" indent="-507987" rtl="0">
              <a:spcBef>
                <a:spcPts val="0"/>
              </a:spcBef>
              <a:spcAft>
                <a:spcPts val="0"/>
              </a:spcAft>
              <a:buSzPts val="2400"/>
              <a:buFont typeface="Nixie One"/>
              <a:buChar char="○"/>
              <a:defRPr sz="3200">
                <a:latin typeface="Nixie One"/>
                <a:ea typeface="Nixie One"/>
                <a:cs typeface="Nixie One"/>
                <a:sym typeface="Nixie One"/>
              </a:defRPr>
            </a:lvl5pPr>
            <a:lvl6pPr marL="3657509" lvl="5" indent="-507987" rtl="0">
              <a:spcBef>
                <a:spcPts val="0"/>
              </a:spcBef>
              <a:spcAft>
                <a:spcPts val="0"/>
              </a:spcAft>
              <a:buSzPts val="2400"/>
              <a:buFont typeface="Nixie One"/>
              <a:buChar char="■"/>
              <a:defRPr sz="3200">
                <a:latin typeface="Nixie One"/>
                <a:ea typeface="Nixie One"/>
                <a:cs typeface="Nixie One"/>
                <a:sym typeface="Nixie One"/>
              </a:defRPr>
            </a:lvl6pPr>
            <a:lvl7pPr marL="4267093" lvl="6" indent="-507987" rtl="0">
              <a:spcBef>
                <a:spcPts val="0"/>
              </a:spcBef>
              <a:spcAft>
                <a:spcPts val="0"/>
              </a:spcAft>
              <a:buSzPts val="2400"/>
              <a:buFont typeface="Nixie One"/>
              <a:buChar char="●"/>
              <a:defRPr sz="3200">
                <a:latin typeface="Nixie One"/>
                <a:ea typeface="Nixie One"/>
                <a:cs typeface="Nixie One"/>
                <a:sym typeface="Nixie One"/>
              </a:defRPr>
            </a:lvl7pPr>
            <a:lvl8pPr marL="4876678" lvl="7" indent="-507987" rtl="0">
              <a:spcBef>
                <a:spcPts val="0"/>
              </a:spcBef>
              <a:spcAft>
                <a:spcPts val="0"/>
              </a:spcAft>
              <a:buSzPts val="2400"/>
              <a:buFont typeface="Nixie One"/>
              <a:buChar char="○"/>
              <a:defRPr sz="3200">
                <a:latin typeface="Nixie One"/>
                <a:ea typeface="Nixie One"/>
                <a:cs typeface="Nixie One"/>
                <a:sym typeface="Nixie One"/>
              </a:defRPr>
            </a:lvl8pPr>
            <a:lvl9pPr marL="5486263" lvl="8" indent="-507987">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1"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4" name="Google Shape;94;p4"/>
          <p:cNvSpPr/>
          <p:nvPr/>
        </p:nvSpPr>
        <p:spPr>
          <a:xfrm rot="10800000" flipH="1">
            <a:off x="1003299"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96" name="Google Shape;96;p4"/>
          <p:cNvGrpSpPr/>
          <p:nvPr/>
        </p:nvGrpSpPr>
        <p:grpSpPr>
          <a:xfrm>
            <a:off x="1315779" y="1859358"/>
            <a:ext cx="468272" cy="43288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99" name="Google Shape;99;p4"/>
          <p:cNvSpPr/>
          <p:nvPr/>
        </p:nvSpPr>
        <p:spPr>
          <a:xfrm>
            <a:off x="270801" y="40303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00" name="Google Shape;100;p4"/>
          <p:cNvGrpSpPr/>
          <p:nvPr/>
        </p:nvGrpSpPr>
        <p:grpSpPr>
          <a:xfrm>
            <a:off x="394305" y="1170275"/>
            <a:ext cx="329959"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9" name="Google Shape;109;p4"/>
          <p:cNvGrpSpPr/>
          <p:nvPr/>
        </p:nvGrpSpPr>
        <p:grpSpPr>
          <a:xfrm>
            <a:off x="1639312" y="4413975"/>
            <a:ext cx="457176" cy="466757"/>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14" name="Google Shape;114;p4"/>
          <p:cNvSpPr/>
          <p:nvPr/>
        </p:nvSpPr>
        <p:spPr>
          <a:xfrm rot="10800000" flipH="1">
            <a:off x="723899"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18" name="Google Shape;118;p4"/>
          <p:cNvSpPr/>
          <p:nvPr/>
        </p:nvSpPr>
        <p:spPr>
          <a:xfrm>
            <a:off x="1105118" y="51242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19" name="Google Shape;119;p4"/>
          <p:cNvGrpSpPr/>
          <p:nvPr/>
        </p:nvGrpSpPr>
        <p:grpSpPr>
          <a:xfrm>
            <a:off x="89456" y="2242253"/>
            <a:ext cx="607499" cy="582739"/>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26" name="Google Shape;126;p4"/>
          <p:cNvSpPr/>
          <p:nvPr/>
        </p:nvSpPr>
        <p:spPr>
          <a:xfrm>
            <a:off x="193235" y="5619333"/>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Font typeface="Muli"/>
              <a:buChar char="◇"/>
              <a:defRPr>
                <a:latin typeface="Muli"/>
                <a:ea typeface="Muli"/>
                <a:cs typeface="Muli"/>
                <a:sym typeface="Muli"/>
              </a:defRPr>
            </a:lvl1pPr>
            <a:lvl2pPr marL="1219170" lvl="1" indent="-423323">
              <a:spcBef>
                <a:spcPts val="0"/>
              </a:spcBef>
              <a:spcAft>
                <a:spcPts val="0"/>
              </a:spcAft>
              <a:buSzPts val="1400"/>
              <a:buFont typeface="Muli"/>
              <a:buChar char="￭"/>
              <a:defRPr>
                <a:latin typeface="Muli"/>
                <a:ea typeface="Muli"/>
                <a:cs typeface="Muli"/>
                <a:sym typeface="Muli"/>
              </a:defRPr>
            </a:lvl2pPr>
            <a:lvl3pPr marL="1828754" lvl="2" indent="-423323">
              <a:spcBef>
                <a:spcPts val="0"/>
              </a:spcBef>
              <a:spcAft>
                <a:spcPts val="0"/>
              </a:spcAft>
              <a:buSzPts val="1400"/>
              <a:buFont typeface="Muli"/>
              <a:buChar char="￮"/>
              <a:defRPr>
                <a:latin typeface="Muli"/>
                <a:ea typeface="Muli"/>
                <a:cs typeface="Muli"/>
                <a:sym typeface="Muli"/>
              </a:defRPr>
            </a:lvl3pPr>
            <a:lvl4pPr marL="2438339" lvl="3" indent="-423323">
              <a:spcBef>
                <a:spcPts val="0"/>
              </a:spcBef>
              <a:spcAft>
                <a:spcPts val="0"/>
              </a:spcAft>
              <a:buSzPts val="1400"/>
              <a:buFont typeface="Muli"/>
              <a:buChar char="●"/>
              <a:defRPr>
                <a:latin typeface="Muli"/>
                <a:ea typeface="Muli"/>
                <a:cs typeface="Muli"/>
                <a:sym typeface="Muli"/>
              </a:defRPr>
            </a:lvl4pPr>
            <a:lvl5pPr marL="3047924" lvl="4" indent="-423323">
              <a:spcBef>
                <a:spcPts val="0"/>
              </a:spcBef>
              <a:spcAft>
                <a:spcPts val="0"/>
              </a:spcAft>
              <a:buSzPts val="1400"/>
              <a:buFont typeface="Muli"/>
              <a:buChar char="○"/>
              <a:defRPr>
                <a:latin typeface="Muli"/>
                <a:ea typeface="Muli"/>
                <a:cs typeface="Muli"/>
                <a:sym typeface="Muli"/>
              </a:defRPr>
            </a:lvl5pPr>
            <a:lvl6pPr marL="3657509" lvl="5" indent="-423323">
              <a:spcBef>
                <a:spcPts val="0"/>
              </a:spcBef>
              <a:spcAft>
                <a:spcPts val="0"/>
              </a:spcAft>
              <a:buSzPts val="1400"/>
              <a:buFont typeface="Muli"/>
              <a:buChar char="■"/>
              <a:defRPr>
                <a:latin typeface="Muli"/>
                <a:ea typeface="Muli"/>
                <a:cs typeface="Muli"/>
                <a:sym typeface="Muli"/>
              </a:defRPr>
            </a:lvl6pPr>
            <a:lvl7pPr marL="4267093" lvl="6" indent="-423323">
              <a:spcBef>
                <a:spcPts val="0"/>
              </a:spcBef>
              <a:spcAft>
                <a:spcPts val="0"/>
              </a:spcAft>
              <a:buSzPts val="1400"/>
              <a:buFont typeface="Muli"/>
              <a:buChar char="●"/>
              <a:defRPr>
                <a:latin typeface="Muli"/>
                <a:ea typeface="Muli"/>
                <a:cs typeface="Muli"/>
                <a:sym typeface="Muli"/>
              </a:defRPr>
            </a:lvl7pPr>
            <a:lvl8pPr marL="4876678" lvl="7" indent="-423323">
              <a:spcBef>
                <a:spcPts val="0"/>
              </a:spcBef>
              <a:spcAft>
                <a:spcPts val="0"/>
              </a:spcAft>
              <a:buSzPts val="1400"/>
              <a:buFont typeface="Muli"/>
              <a:buChar char="○"/>
              <a:defRPr>
                <a:latin typeface="Muli"/>
                <a:ea typeface="Muli"/>
                <a:cs typeface="Muli"/>
                <a:sym typeface="Muli"/>
              </a:defRPr>
            </a:lvl8pPr>
            <a:lvl9pPr marL="5486263" lvl="8" indent="-423323">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6" name="Google Shape;136;p5"/>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8" name="Google Shape;138;p5"/>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9" name="Google Shape;139;p5"/>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42" name="Google Shape;142;p5"/>
          <p:cNvGrpSpPr/>
          <p:nvPr/>
        </p:nvGrpSpPr>
        <p:grpSpPr>
          <a:xfrm>
            <a:off x="2306379" y="81425"/>
            <a:ext cx="468272"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45" name="Google Shape;145;p5"/>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46" name="Google Shape;146;p5"/>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47" name="Google Shape;147;p5"/>
          <p:cNvGrpSpPr/>
          <p:nvPr/>
        </p:nvGrpSpPr>
        <p:grpSpPr>
          <a:xfrm>
            <a:off x="9805423" y="4568953"/>
            <a:ext cx="607499"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54" name="Google Shape;154;p5"/>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55" name="Google Shape;155;p5"/>
          <p:cNvGrpSpPr/>
          <p:nvPr/>
        </p:nvGrpSpPr>
        <p:grpSpPr>
          <a:xfrm>
            <a:off x="1205701" y="686924"/>
            <a:ext cx="510611"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4" name="Google Shape;164;p5"/>
          <p:cNvGrpSpPr/>
          <p:nvPr/>
        </p:nvGrpSpPr>
        <p:grpSpPr>
          <a:xfrm>
            <a:off x="447679" y="2454042"/>
            <a:ext cx="457176"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endParaRP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9"/>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5" name="Google Shape;325;p10"/>
          <p:cNvSpPr/>
          <p:nvPr/>
        </p:nvSpPr>
        <p:spPr>
          <a:xfrm rot="10800000" flipH="1">
            <a:off x="670821"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7" name="Google Shape;327;p10"/>
          <p:cNvSpPr/>
          <p:nvPr/>
        </p:nvSpPr>
        <p:spPr>
          <a:xfrm rot="10800000" flipH="1">
            <a:off x="330337"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8" name="Google Shape;328;p10"/>
          <p:cNvSpPr/>
          <p:nvPr/>
        </p:nvSpPr>
        <p:spPr>
          <a:xfrm rot="10800000" flipH="1">
            <a:off x="11684757"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31" name="Google Shape;331;p10"/>
          <p:cNvSpPr/>
          <p:nvPr/>
        </p:nvSpPr>
        <p:spPr>
          <a:xfrm rot="10800000" flipH="1">
            <a:off x="11684759"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2637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9394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9861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5495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4025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1570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07827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1/5/2024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9337469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4.jp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close up of a computer chip&#10;&#10;Description automatically generated">
            <a:extLst>
              <a:ext uri="{FF2B5EF4-FFF2-40B4-BE49-F238E27FC236}">
                <a16:creationId xmlns:a16="http://schemas.microsoft.com/office/drawing/2014/main" id="{25CF131A-DABB-1D96-AD26-364095EA0DF2}"/>
              </a:ext>
            </a:extLst>
          </p:cNvPr>
          <p:cNvPicPr>
            <a:picLocks noChangeAspect="1"/>
          </p:cNvPicPr>
          <p:nvPr/>
        </p:nvPicPr>
        <p:blipFill rotWithShape="1">
          <a:blip r:embed="rId3">
            <a:alphaModFix amt="40000"/>
          </a:blip>
          <a:srcRect t="20519" b="23231"/>
          <a:stretch/>
        </p:blipFill>
        <p:spPr>
          <a:xfrm>
            <a:off x="20" y="10"/>
            <a:ext cx="12191980" cy="6857990"/>
          </a:xfrm>
          <a:prstGeom prst="rect">
            <a:avLst/>
          </a:prstGeom>
        </p:spPr>
      </p:pic>
      <p:sp>
        <p:nvSpPr>
          <p:cNvPr id="5" name="TextBox 4">
            <a:extLst>
              <a:ext uri="{FF2B5EF4-FFF2-40B4-BE49-F238E27FC236}">
                <a16:creationId xmlns:a16="http://schemas.microsoft.com/office/drawing/2014/main" id="{29B01218-6F99-0C48-11F8-1E27D173B657}"/>
              </a:ext>
            </a:extLst>
          </p:cNvPr>
          <p:cNvSpPr txBox="1"/>
          <p:nvPr/>
        </p:nvSpPr>
        <p:spPr>
          <a:xfrm>
            <a:off x="706374" y="491990"/>
            <a:ext cx="10330434" cy="4524315"/>
          </a:xfrm>
          <a:prstGeom prst="rect">
            <a:avLst/>
          </a:prstGeom>
          <a:noFill/>
        </p:spPr>
        <p:txBody>
          <a:bodyPr wrap="square">
            <a:spAutoFit/>
          </a:bodyPr>
          <a:lstStyle/>
          <a:p>
            <a:r>
              <a:rPr lang="en-IN" sz="7200" b="1" dirty="0">
                <a:solidFill>
                  <a:srgbClr val="FFC000"/>
                </a:solidFill>
                <a:latin typeface="Arial Rounded MT Bold" panose="020F0704030504030204" pitchFamily="34" charset="0"/>
              </a:rPr>
              <a:t>Arm Processor and it’s Application </a:t>
            </a:r>
          </a:p>
          <a:p>
            <a:endParaRPr lang="en-IN" sz="7200" b="1" dirty="0">
              <a:solidFill>
                <a:srgbClr val="FFC000"/>
              </a:solidFill>
              <a:latin typeface="Arial Rounded MT Bold" panose="020F0704030504030204" pitchFamily="34" charset="0"/>
            </a:endParaRPr>
          </a:p>
          <a:p>
            <a:r>
              <a:rPr lang="en-IN" sz="7200" b="1" dirty="0">
                <a:solidFill>
                  <a:srgbClr val="FFC000"/>
                </a:solidFill>
                <a:latin typeface="Arial Rounded MT Bold" panose="020F0704030504030204" pitchFamily="34" charset="0"/>
              </a:rPr>
              <a:t>TEAM-4</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5000" r="-5000"/>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6" name="Picture 5">
            <a:extLst>
              <a:ext uri="{FF2B5EF4-FFF2-40B4-BE49-F238E27FC236}">
                <a16:creationId xmlns:a16="http://schemas.microsoft.com/office/drawing/2014/main" id="{F49A5A61-1797-4CD0-42C9-F984B7843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504666A0-4660-F06C-596B-CBA66DE24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792" y="537210"/>
            <a:ext cx="3857625" cy="5516118"/>
          </a:xfrm>
          <a:prstGeom prst="rect">
            <a:avLst/>
          </a:prstGeom>
          <a:ln>
            <a:noFill/>
          </a:ln>
          <a:effectLst>
            <a:softEdge rad="112500"/>
          </a:effectLst>
        </p:spPr>
      </p:pic>
      <p:sp>
        <p:nvSpPr>
          <p:cNvPr id="31" name="TextBox 30">
            <a:extLst>
              <a:ext uri="{FF2B5EF4-FFF2-40B4-BE49-F238E27FC236}">
                <a16:creationId xmlns:a16="http://schemas.microsoft.com/office/drawing/2014/main" id="{C6A2DE03-FCD3-15AB-7CC0-36C29E487F99}"/>
              </a:ext>
            </a:extLst>
          </p:cNvPr>
          <p:cNvSpPr txBox="1"/>
          <p:nvPr/>
        </p:nvSpPr>
        <p:spPr>
          <a:xfrm>
            <a:off x="257175" y="1207259"/>
            <a:ext cx="7222617" cy="4524315"/>
          </a:xfrm>
          <a:prstGeom prst="rect">
            <a:avLst/>
          </a:prstGeom>
          <a:noFill/>
        </p:spPr>
        <p:txBody>
          <a:bodyPr wrap="square">
            <a:spAutoFit/>
          </a:bodyPr>
          <a:lstStyle/>
          <a:p>
            <a:pPr algn="l">
              <a:buFont typeface="+mj-lt"/>
              <a:buAutoNum type="arabicPeriod"/>
            </a:pPr>
            <a:r>
              <a:rPr lang="en-US" sz="1600" b="1" i="0" u="sng" dirty="0">
                <a:solidFill>
                  <a:schemeClr val="accent3">
                    <a:lumMod val="75000"/>
                  </a:schemeClr>
                </a:solidFill>
                <a:effectLst/>
                <a:latin typeface="Söhne"/>
              </a:rPr>
              <a:t>Initialization</a:t>
            </a:r>
            <a:r>
              <a:rPr lang="en-US" sz="1600" b="0" i="0" u="sng" dirty="0">
                <a:solidFill>
                  <a:schemeClr val="accent3">
                    <a:lumMod val="75000"/>
                  </a:schemeClr>
                </a:solidFill>
                <a:effectLst/>
                <a:latin typeface="Söhne"/>
              </a:rPr>
              <a:t>: </a:t>
            </a:r>
            <a:r>
              <a:rPr lang="en-US" sz="1600" b="0" i="0" dirty="0">
                <a:solidFill>
                  <a:schemeClr val="accent3">
                    <a:lumMod val="75000"/>
                  </a:schemeClr>
                </a:solidFill>
                <a:effectLst/>
                <a:latin typeface="Söhne"/>
              </a:rPr>
              <a:t>The ultrasonic sensor is connected to a microcontroller or a similar device. Before any measurement, the sensor is initialized, and necessary parameters are set, such as the trigger pin and echo pin configurations.</a:t>
            </a:r>
          </a:p>
          <a:p>
            <a:pPr algn="l">
              <a:buFont typeface="+mj-lt"/>
              <a:buAutoNum type="arabicPeriod"/>
            </a:pPr>
            <a:r>
              <a:rPr lang="en-US" sz="1600" b="1" i="0" u="sng" dirty="0">
                <a:solidFill>
                  <a:schemeClr val="accent3">
                    <a:lumMod val="75000"/>
                  </a:schemeClr>
                </a:solidFill>
                <a:effectLst/>
                <a:latin typeface="Söhne"/>
              </a:rPr>
              <a:t>Trigger Pulse</a:t>
            </a:r>
            <a:r>
              <a:rPr lang="en-US" sz="1600" b="0" i="0" u="sng" dirty="0">
                <a:solidFill>
                  <a:schemeClr val="accent3">
                    <a:lumMod val="75000"/>
                  </a:schemeClr>
                </a:solidFill>
                <a:effectLst/>
                <a:latin typeface="Söhne"/>
              </a:rPr>
              <a:t>: </a:t>
            </a:r>
            <a:r>
              <a:rPr lang="en-US" sz="1600" b="0" i="0" dirty="0">
                <a:solidFill>
                  <a:schemeClr val="accent3">
                    <a:lumMod val="75000"/>
                  </a:schemeClr>
                </a:solidFill>
                <a:effectLst/>
                <a:latin typeface="Söhne"/>
              </a:rPr>
              <a:t>To start the measurement process, a trigger pulse is sent from the microcontroller to the Ultrasonic Sensor's trigger pin. This pulse is typically a short burst of electrical signal, usually with a duration of 10 microseconds.</a:t>
            </a:r>
          </a:p>
          <a:p>
            <a:pPr algn="l">
              <a:buFont typeface="+mj-lt"/>
              <a:buAutoNum type="arabicPeriod"/>
            </a:pPr>
            <a:r>
              <a:rPr lang="en-US" sz="1600" b="1" i="0" u="sng" dirty="0">
                <a:solidFill>
                  <a:schemeClr val="accent3">
                    <a:lumMod val="75000"/>
                  </a:schemeClr>
                </a:solidFill>
                <a:effectLst/>
                <a:latin typeface="Söhne"/>
              </a:rPr>
              <a:t>Ultrasonic Wave Emission</a:t>
            </a:r>
            <a:r>
              <a:rPr lang="en-US" sz="1600" b="0" i="0" u="sng" dirty="0">
                <a:solidFill>
                  <a:schemeClr val="accent3">
                    <a:lumMod val="75000"/>
                  </a:schemeClr>
                </a:solidFill>
                <a:effectLst/>
                <a:latin typeface="Söhne"/>
              </a:rPr>
              <a:t>: </a:t>
            </a:r>
            <a:r>
              <a:rPr lang="en-US" sz="1600" b="0" i="0" dirty="0">
                <a:solidFill>
                  <a:schemeClr val="accent3">
                    <a:lumMod val="75000"/>
                  </a:schemeClr>
                </a:solidFill>
                <a:effectLst/>
                <a:latin typeface="Söhne"/>
              </a:rPr>
              <a:t>When the sensor receives the trigger pulse, it activates its ultrasonic transducer, which converts the electrical signal into high-frequency sound waves (ultrasonic waves). These waves travel through the air at the speed of sound.</a:t>
            </a:r>
          </a:p>
          <a:p>
            <a:pPr algn="l">
              <a:buFont typeface="+mj-lt"/>
              <a:buAutoNum type="arabicPeriod"/>
            </a:pPr>
            <a:r>
              <a:rPr lang="en-US" sz="1600" b="1" i="0" u="sng" dirty="0">
                <a:solidFill>
                  <a:schemeClr val="accent3">
                    <a:lumMod val="75000"/>
                  </a:schemeClr>
                </a:solidFill>
                <a:effectLst/>
                <a:latin typeface="Söhne"/>
              </a:rPr>
              <a:t>Wave Reflection</a:t>
            </a:r>
            <a:r>
              <a:rPr lang="en-US" sz="1600" b="0" i="0" dirty="0">
                <a:solidFill>
                  <a:schemeClr val="accent3">
                    <a:lumMod val="75000"/>
                  </a:schemeClr>
                </a:solidFill>
                <a:effectLst/>
                <a:latin typeface="Söhne"/>
              </a:rPr>
              <a:t>: When the ultrasonic waves encounter an object or obstacle in their path, they get reflected back towards the sensor. </a:t>
            </a:r>
            <a:r>
              <a:rPr lang="en-US" sz="1600" b="1" i="0" dirty="0">
                <a:solidFill>
                  <a:schemeClr val="accent3">
                    <a:lumMod val="75000"/>
                  </a:schemeClr>
                </a:solidFill>
                <a:effectLst/>
                <a:latin typeface="Söhne"/>
              </a:rPr>
              <a:t>Echo Reception</a:t>
            </a:r>
            <a:r>
              <a:rPr lang="en-US" sz="1600" b="0" i="0" dirty="0">
                <a:solidFill>
                  <a:schemeClr val="accent3">
                    <a:lumMod val="75000"/>
                  </a:schemeClr>
                </a:solidFill>
                <a:effectLst/>
                <a:latin typeface="Söhne"/>
              </a:rPr>
              <a:t>: The ultrasonic sensor's receiver now picks up the reflected waves (echo) and converts them back into electrical signals.</a:t>
            </a:r>
          </a:p>
          <a:p>
            <a:pPr algn="l">
              <a:buFont typeface="+mj-lt"/>
              <a:buAutoNum type="arabicPeriod"/>
            </a:pPr>
            <a:r>
              <a:rPr lang="en-US" sz="1600" b="1" i="0" u="sng" dirty="0">
                <a:solidFill>
                  <a:schemeClr val="accent3">
                    <a:lumMod val="75000"/>
                  </a:schemeClr>
                </a:solidFill>
                <a:effectLst/>
                <a:latin typeface="Söhne"/>
              </a:rPr>
              <a:t>Time Measurement</a:t>
            </a:r>
            <a:r>
              <a:rPr lang="en-US" sz="1600" b="0" i="0" u="sng" dirty="0">
                <a:solidFill>
                  <a:schemeClr val="accent3">
                    <a:lumMod val="75000"/>
                  </a:schemeClr>
                </a:solidFill>
                <a:effectLst/>
                <a:latin typeface="Söhne"/>
              </a:rPr>
              <a:t>:. </a:t>
            </a:r>
            <a:r>
              <a:rPr lang="en-US" sz="1600" b="0" i="0" dirty="0">
                <a:solidFill>
                  <a:schemeClr val="accent3">
                    <a:lumMod val="75000"/>
                  </a:schemeClr>
                </a:solidFill>
                <a:effectLst/>
                <a:latin typeface="Söhne"/>
              </a:rPr>
              <a:t>By measuring the time elapsed between sending the trigger pulse and receiving the echo, the round-trip time for the ultrasonic waves is determined.</a:t>
            </a:r>
          </a:p>
          <a:p>
            <a:pPr algn="l">
              <a:buFont typeface="+mj-lt"/>
              <a:buAutoNum type="arabicPeriod"/>
            </a:pPr>
            <a:r>
              <a:rPr lang="en-US" sz="1600" b="1" i="0" u="sng" dirty="0">
                <a:solidFill>
                  <a:schemeClr val="accent3">
                    <a:lumMod val="75000"/>
                  </a:schemeClr>
                </a:solidFill>
                <a:effectLst/>
                <a:latin typeface="Söhne"/>
              </a:rPr>
              <a:t>Distance Calculation</a:t>
            </a:r>
            <a:r>
              <a:rPr lang="en-US" sz="1600" b="0" i="0" u="sng" dirty="0">
                <a:solidFill>
                  <a:schemeClr val="accent3">
                    <a:lumMod val="75000"/>
                  </a:schemeClr>
                </a:solidFill>
                <a:effectLst/>
                <a:latin typeface="Söhne"/>
              </a:rPr>
              <a:t>: </a:t>
            </a:r>
            <a:r>
              <a:rPr lang="en-US" sz="1600" b="0" i="0" dirty="0">
                <a:solidFill>
                  <a:schemeClr val="accent3">
                    <a:lumMod val="75000"/>
                  </a:schemeClr>
                </a:solidFill>
                <a:effectLst/>
                <a:latin typeface="Söhne"/>
              </a:rPr>
              <a:t>formula: Distance = (Speed of Sound * Time Elapsed) / 2. </a:t>
            </a:r>
          </a:p>
        </p:txBody>
      </p:sp>
    </p:spTree>
    <p:extLst>
      <p:ext uri="{BB962C8B-B14F-4D97-AF65-F5344CB8AC3E}">
        <p14:creationId xmlns:p14="http://schemas.microsoft.com/office/powerpoint/2010/main" val="227865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l="-5000" r="-5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AF521D3-21FA-751F-F9C9-8F25CB3A8878}"/>
              </a:ext>
            </a:extLst>
          </p:cNvPr>
          <p:cNvSpPr txBox="1"/>
          <p:nvPr/>
        </p:nvSpPr>
        <p:spPr>
          <a:xfrm>
            <a:off x="9614297" y="3589734"/>
            <a:ext cx="20687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UART </a:t>
            </a:r>
          </a:p>
        </p:txBody>
      </p:sp>
      <p:sp>
        <p:nvSpPr>
          <p:cNvPr id="10" name="TextBox 9">
            <a:extLst>
              <a:ext uri="{FF2B5EF4-FFF2-40B4-BE49-F238E27FC236}">
                <a16:creationId xmlns:a16="http://schemas.microsoft.com/office/drawing/2014/main" id="{041322B9-01D5-1309-79FC-C7B30A9A3477}"/>
              </a:ext>
            </a:extLst>
          </p:cNvPr>
          <p:cNvSpPr txBox="1"/>
          <p:nvPr/>
        </p:nvSpPr>
        <p:spPr>
          <a:xfrm>
            <a:off x="1785937" y="4777382"/>
            <a:ext cx="1949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rPr>
              <a:t>         INPUT </a:t>
            </a:r>
          </a:p>
          <a:p>
            <a:r>
              <a:rPr lang="en-US" b="1">
                <a:solidFill>
                  <a:schemeClr val="bg1"/>
                </a:solidFill>
              </a:rPr>
              <a:t>(send the </a:t>
            </a:r>
            <a:r>
              <a:rPr lang="en-US" b="1">
                <a:solidFill>
                  <a:schemeClr val="bg1"/>
                </a:solidFill>
                <a:latin typeface="Georgia Pro Light"/>
              </a:rPr>
              <a:t>signals</a:t>
            </a:r>
            <a:r>
              <a:rPr lang="en-US" b="1">
                <a:solidFill>
                  <a:schemeClr val="bg1"/>
                </a:solidFill>
              </a:rPr>
              <a:t> )</a:t>
            </a:r>
          </a:p>
        </p:txBody>
      </p:sp>
      <p:sp>
        <p:nvSpPr>
          <p:cNvPr id="12" name="TextBox 11">
            <a:extLst>
              <a:ext uri="{FF2B5EF4-FFF2-40B4-BE49-F238E27FC236}">
                <a16:creationId xmlns:a16="http://schemas.microsoft.com/office/drawing/2014/main" id="{23CB102B-E66E-BC40-B6E3-C1A3B717529B}"/>
              </a:ext>
            </a:extLst>
          </p:cNvPr>
          <p:cNvSpPr txBox="1"/>
          <p:nvPr/>
        </p:nvSpPr>
        <p:spPr>
          <a:xfrm>
            <a:off x="4970858" y="4777382"/>
            <a:ext cx="33932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Georgia Pro Light"/>
              </a:rPr>
              <a:t>         </a:t>
            </a:r>
            <a:r>
              <a:rPr lang="en-US" b="1">
                <a:solidFill>
                  <a:schemeClr val="bg1"/>
                </a:solidFill>
                <a:latin typeface="Georgia Pro Light"/>
              </a:rPr>
              <a:t>          PROCESSOR </a:t>
            </a:r>
          </a:p>
          <a:p>
            <a:r>
              <a:rPr lang="en-US" b="1">
                <a:solidFill>
                  <a:schemeClr val="bg1"/>
                </a:solidFill>
                <a:latin typeface="Georgia Pro Light"/>
              </a:rPr>
              <a:t>(Processes the input signals and</a:t>
            </a:r>
          </a:p>
          <a:p>
            <a:r>
              <a:rPr lang="en-US" b="1">
                <a:solidFill>
                  <a:schemeClr val="bg1"/>
                </a:solidFill>
                <a:latin typeface="Georgia Pro Light"/>
              </a:rPr>
              <a:t>  Send the output signals according to the command )</a:t>
            </a:r>
          </a:p>
        </p:txBody>
      </p:sp>
      <p:sp>
        <p:nvSpPr>
          <p:cNvPr id="13" name="TextBox 12">
            <a:extLst>
              <a:ext uri="{FF2B5EF4-FFF2-40B4-BE49-F238E27FC236}">
                <a16:creationId xmlns:a16="http://schemas.microsoft.com/office/drawing/2014/main" id="{655634BF-08AF-9D47-91E7-DCF36A97CC83}"/>
              </a:ext>
            </a:extLst>
          </p:cNvPr>
          <p:cNvSpPr txBox="1"/>
          <p:nvPr/>
        </p:nvSpPr>
        <p:spPr>
          <a:xfrm>
            <a:off x="8840391" y="4955976"/>
            <a:ext cx="32771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Georgia Pro Light"/>
              </a:rPr>
              <a:t>                    </a:t>
            </a:r>
            <a:r>
              <a:rPr lang="en-US" b="1">
                <a:solidFill>
                  <a:schemeClr val="bg1"/>
                </a:solidFill>
                <a:latin typeface="Georgia Pro Light"/>
              </a:rPr>
              <a:t> OUTPUT </a:t>
            </a:r>
          </a:p>
          <a:p>
            <a:r>
              <a:rPr lang="en-US" b="1">
                <a:solidFill>
                  <a:schemeClr val="bg1"/>
                </a:solidFill>
                <a:latin typeface="Georgia Pro Light"/>
              </a:rPr>
              <a:t>( Works are given instruction by the processor)</a:t>
            </a:r>
          </a:p>
        </p:txBody>
      </p:sp>
      <p:pic>
        <p:nvPicPr>
          <p:cNvPr id="3" name="Picture 2">
            <a:extLst>
              <a:ext uri="{FF2B5EF4-FFF2-40B4-BE49-F238E27FC236}">
                <a16:creationId xmlns:a16="http://schemas.microsoft.com/office/drawing/2014/main" id="{C5EBFEA2-D2A5-466D-31E0-243830C3D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31"/>
            <a:ext cx="12192000" cy="6858000"/>
          </a:xfrm>
          <a:prstGeom prst="rect">
            <a:avLst/>
          </a:prstGeom>
        </p:spPr>
      </p:pic>
      <p:pic>
        <p:nvPicPr>
          <p:cNvPr id="4" name="Picture 6" descr="A computer chip with many numbers&#10;&#10;Description automatically generated">
            <a:extLst>
              <a:ext uri="{FF2B5EF4-FFF2-40B4-BE49-F238E27FC236}">
                <a16:creationId xmlns:a16="http://schemas.microsoft.com/office/drawing/2014/main" id="{D0DDAFAB-3FC9-A6C2-C5C1-CD058913A80E}"/>
              </a:ext>
            </a:extLst>
          </p:cNvPr>
          <p:cNvPicPr>
            <a:picLocks noChangeAspect="1"/>
          </p:cNvPicPr>
          <p:nvPr/>
        </p:nvPicPr>
        <p:blipFill>
          <a:blip r:embed="rId4"/>
          <a:stretch>
            <a:fillRect/>
          </a:stretch>
        </p:blipFill>
        <p:spPr>
          <a:xfrm>
            <a:off x="4311311" y="1504351"/>
            <a:ext cx="2982035" cy="2966020"/>
          </a:xfrm>
          <a:prstGeom prst="rect">
            <a:avLst/>
          </a:prstGeom>
        </p:spPr>
      </p:pic>
      <p:pic>
        <p:nvPicPr>
          <p:cNvPr id="15" name="Picture 5" descr="A metal square with a round metal cylinder with a round metal cylinder with a round metal cylinder with a round metal cylinder with a round metal cylinder with a round metal cylinder with a round metal cylinder with&#10;&#10;Description automatically generated">
            <a:extLst>
              <a:ext uri="{FF2B5EF4-FFF2-40B4-BE49-F238E27FC236}">
                <a16:creationId xmlns:a16="http://schemas.microsoft.com/office/drawing/2014/main" id="{8EF69F23-1C83-DCEF-E04F-E4F32A3D00B7}"/>
              </a:ext>
            </a:extLst>
          </p:cNvPr>
          <p:cNvPicPr>
            <a:picLocks noChangeAspect="1"/>
          </p:cNvPicPr>
          <p:nvPr/>
        </p:nvPicPr>
        <p:blipFill>
          <a:blip r:embed="rId5"/>
          <a:stretch>
            <a:fillRect/>
          </a:stretch>
        </p:blipFill>
        <p:spPr>
          <a:xfrm>
            <a:off x="8619203" y="-81546"/>
            <a:ext cx="2572603" cy="2572603"/>
          </a:xfrm>
          <a:prstGeom prst="rect">
            <a:avLst/>
          </a:prstGeom>
        </p:spPr>
      </p:pic>
      <p:sp>
        <p:nvSpPr>
          <p:cNvPr id="18" name="Rectangle: Rounded Corners 17">
            <a:extLst>
              <a:ext uri="{FF2B5EF4-FFF2-40B4-BE49-F238E27FC236}">
                <a16:creationId xmlns:a16="http://schemas.microsoft.com/office/drawing/2014/main" id="{58B7F5CD-6373-0FAA-72CF-8D07E9E7F88B}"/>
              </a:ext>
            </a:extLst>
          </p:cNvPr>
          <p:cNvSpPr/>
          <p:nvPr/>
        </p:nvSpPr>
        <p:spPr>
          <a:xfrm>
            <a:off x="8967862" y="4790953"/>
            <a:ext cx="2775045" cy="1626358"/>
          </a:xfrm>
          <a:prstGeom prst="roundRect">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DISPLAY EMPTY OF FULL</a:t>
            </a:r>
          </a:p>
        </p:txBody>
      </p:sp>
      <p:sp>
        <p:nvSpPr>
          <p:cNvPr id="20" name="Arrow: Right 19">
            <a:extLst>
              <a:ext uri="{FF2B5EF4-FFF2-40B4-BE49-F238E27FC236}">
                <a16:creationId xmlns:a16="http://schemas.microsoft.com/office/drawing/2014/main" id="{24E537A0-66EA-7EB2-018A-AC767EF7E4A7}"/>
              </a:ext>
            </a:extLst>
          </p:cNvPr>
          <p:cNvSpPr/>
          <p:nvPr/>
        </p:nvSpPr>
        <p:spPr>
          <a:xfrm>
            <a:off x="7619009" y="1227455"/>
            <a:ext cx="988218" cy="23812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2F990D6-DA52-E912-576B-2C4CE7F79806}"/>
              </a:ext>
            </a:extLst>
          </p:cNvPr>
          <p:cNvSpPr/>
          <p:nvPr/>
        </p:nvSpPr>
        <p:spPr>
          <a:xfrm>
            <a:off x="7857261" y="5580562"/>
            <a:ext cx="809624" cy="23812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FD9F3AE-2928-EE04-6B26-F32EAEC6489B}"/>
              </a:ext>
            </a:extLst>
          </p:cNvPr>
          <p:cNvSpPr txBox="1"/>
          <p:nvPr/>
        </p:nvSpPr>
        <p:spPr>
          <a:xfrm>
            <a:off x="3718085" y="198840"/>
            <a:ext cx="6167628" cy="369332"/>
          </a:xfrm>
          <a:prstGeom prst="rect">
            <a:avLst/>
          </a:prstGeom>
          <a:noFill/>
        </p:spPr>
        <p:txBody>
          <a:bodyPr wrap="square">
            <a:spAutoFit/>
          </a:bodyPr>
          <a:lstStyle/>
          <a:p>
            <a:r>
              <a:rPr lang="en-US" b="1" dirty="0">
                <a:solidFill>
                  <a:srgbClr val="FFC000"/>
                </a:solidFill>
                <a:latin typeface="Arial Rounded MT Bold" panose="020F0704030504030204" pitchFamily="34" charset="0"/>
              </a:rPr>
              <a:t>      </a:t>
            </a:r>
            <a:r>
              <a:rPr lang="en-US" sz="1800" b="1" dirty="0">
                <a:solidFill>
                  <a:srgbClr val="FFC000"/>
                </a:solidFill>
                <a:latin typeface="Arial Rounded MT Bold" panose="020F0704030504030204" pitchFamily="34" charset="0"/>
                <a:cs typeface="Arial"/>
              </a:rPr>
              <a:t>    INTERFACING DAIGRAM </a:t>
            </a:r>
          </a:p>
        </p:txBody>
      </p:sp>
      <p:sp>
        <p:nvSpPr>
          <p:cNvPr id="24" name="Arrow: Right 23">
            <a:extLst>
              <a:ext uri="{FF2B5EF4-FFF2-40B4-BE49-F238E27FC236}">
                <a16:creationId xmlns:a16="http://schemas.microsoft.com/office/drawing/2014/main" id="{CA6A9267-4332-259B-34C1-1E3752434A9A}"/>
              </a:ext>
            </a:extLst>
          </p:cNvPr>
          <p:cNvSpPr/>
          <p:nvPr/>
        </p:nvSpPr>
        <p:spPr>
          <a:xfrm>
            <a:off x="3119469" y="3007088"/>
            <a:ext cx="988218" cy="23812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B7E313A0-9178-5B58-520F-54B189DF0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83" y="2347812"/>
            <a:ext cx="2789563" cy="1556676"/>
          </a:xfrm>
          <a:prstGeom prst="rect">
            <a:avLst/>
          </a:prstGeom>
          <a:ln>
            <a:noFill/>
          </a:ln>
          <a:effectLst>
            <a:softEdge rad="112500"/>
          </a:effectLst>
        </p:spPr>
      </p:pic>
      <p:sp>
        <p:nvSpPr>
          <p:cNvPr id="26" name="Arrow: Right 25">
            <a:extLst>
              <a:ext uri="{FF2B5EF4-FFF2-40B4-BE49-F238E27FC236}">
                <a16:creationId xmlns:a16="http://schemas.microsoft.com/office/drawing/2014/main" id="{55889BD2-C85A-A999-FE1E-F38D886D987B}"/>
              </a:ext>
            </a:extLst>
          </p:cNvPr>
          <p:cNvSpPr/>
          <p:nvPr/>
        </p:nvSpPr>
        <p:spPr>
          <a:xfrm>
            <a:off x="7809579" y="3239170"/>
            <a:ext cx="809624" cy="23812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0893AC1-657F-9D38-B0E2-2D3456164F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2602" y="2416618"/>
            <a:ext cx="2143125" cy="2143125"/>
          </a:xfrm>
          <a:prstGeom prst="rect">
            <a:avLst/>
          </a:prstGeom>
        </p:spPr>
      </p:pic>
    </p:spTree>
    <p:extLst>
      <p:ext uri="{BB962C8B-B14F-4D97-AF65-F5344CB8AC3E}">
        <p14:creationId xmlns:p14="http://schemas.microsoft.com/office/powerpoint/2010/main" val="61669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48" name="Rectangle 4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Several small black and silver mechanical devices&#10;&#10;Description automatically generated">
            <a:extLst>
              <a:ext uri="{FF2B5EF4-FFF2-40B4-BE49-F238E27FC236}">
                <a16:creationId xmlns:a16="http://schemas.microsoft.com/office/drawing/2014/main" id="{1141C298-7BE9-53A1-FA8E-DAED53FFEEF6}"/>
              </a:ext>
            </a:extLst>
          </p:cNvPr>
          <p:cNvPicPr>
            <a:picLocks noChangeAspect="1"/>
          </p:cNvPicPr>
          <p:nvPr/>
        </p:nvPicPr>
        <p:blipFill rotWithShape="1">
          <a:blip r:embed="rId2">
            <a:duotone>
              <a:schemeClr val="bg2">
                <a:shade val="45000"/>
                <a:satMod val="135000"/>
              </a:schemeClr>
              <a:prstClr val="white"/>
            </a:duotone>
            <a:alphaModFix amt="25000"/>
          </a:blip>
          <a:srcRect l="1333"/>
          <a:stretch/>
        </p:blipFill>
        <p:spPr>
          <a:xfrm>
            <a:off x="105113" y="26204"/>
            <a:ext cx="12191980" cy="6857990"/>
          </a:xfrm>
          <a:prstGeom prst="ellipse">
            <a:avLst/>
          </a:prstGeom>
          <a:ln>
            <a:noFill/>
          </a:ln>
          <a:effectLst>
            <a:softEdge rad="112500"/>
          </a:effectLst>
        </p:spPr>
      </p:pic>
      <p:sp>
        <p:nvSpPr>
          <p:cNvPr id="3" name="TextBox 2">
            <a:extLst>
              <a:ext uri="{FF2B5EF4-FFF2-40B4-BE49-F238E27FC236}">
                <a16:creationId xmlns:a16="http://schemas.microsoft.com/office/drawing/2014/main" id="{D51B5CD9-C79A-BFA9-784A-9EA42D7C9A2B}"/>
              </a:ext>
            </a:extLst>
          </p:cNvPr>
          <p:cNvSpPr txBox="1"/>
          <p:nvPr/>
        </p:nvSpPr>
        <p:spPr>
          <a:xfrm>
            <a:off x="643467" y="639099"/>
            <a:ext cx="3647493" cy="49658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defTabSz="457200">
              <a:spcBef>
                <a:spcPct val="0"/>
              </a:spcBef>
              <a:spcAft>
                <a:spcPts val="600"/>
              </a:spcAft>
            </a:pPr>
            <a:r>
              <a:rPr lang="en-US" sz="4000" b="1" dirty="0">
                <a:ln w="3175" cmpd="sng">
                  <a:noFill/>
                </a:ln>
                <a:solidFill>
                  <a:schemeClr val="accent3">
                    <a:lumMod val="75000"/>
                  </a:schemeClr>
                </a:solidFill>
                <a:latin typeface="+mj-lt"/>
                <a:ea typeface="+mj-ea"/>
                <a:cs typeface="+mj-cs"/>
              </a:rPr>
              <a:t>Stepper Motor</a:t>
            </a:r>
          </a:p>
          <a:p>
            <a:pPr algn="r" defTabSz="457200">
              <a:spcBef>
                <a:spcPct val="0"/>
              </a:spcBef>
              <a:spcAft>
                <a:spcPts val="600"/>
              </a:spcAft>
            </a:pPr>
            <a:endParaRPr lang="en-US" sz="4000" b="1" dirty="0">
              <a:ln w="3175" cmpd="sng">
                <a:noFill/>
              </a:ln>
              <a:latin typeface="+mj-lt"/>
              <a:ea typeface="+mj-ea"/>
              <a:cs typeface="+mj-cs"/>
            </a:endParaRPr>
          </a:p>
          <a:p>
            <a:pPr algn="r" defTabSz="457200">
              <a:spcBef>
                <a:spcPct val="0"/>
              </a:spcBef>
              <a:spcAft>
                <a:spcPts val="600"/>
              </a:spcAft>
            </a:pPr>
            <a:endParaRPr lang="en-US" sz="4000" b="1" dirty="0">
              <a:ln w="3175" cmpd="sng">
                <a:noFill/>
              </a:ln>
              <a:latin typeface="+mj-lt"/>
              <a:ea typeface="+mj-ea"/>
              <a:cs typeface="+mj-cs"/>
            </a:endParaRPr>
          </a:p>
        </p:txBody>
      </p:sp>
      <p:cxnSp>
        <p:nvCxnSpPr>
          <p:cNvPr id="50" name="Straight Connector 49">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A934031-55E8-83A4-9CEC-B342F0F0183E}"/>
              </a:ext>
            </a:extLst>
          </p:cNvPr>
          <p:cNvSpPr txBox="1"/>
          <p:nvPr/>
        </p:nvSpPr>
        <p:spPr>
          <a:xfrm>
            <a:off x="4979938" y="639099"/>
            <a:ext cx="6591346" cy="49658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defTabSz="457200">
              <a:spcBef>
                <a:spcPct val="20000"/>
              </a:spcBef>
              <a:spcAft>
                <a:spcPts val="600"/>
              </a:spcAft>
              <a:buClr>
                <a:schemeClr val="accent1">
                  <a:lumMod val="75000"/>
                </a:schemeClr>
              </a:buClr>
              <a:buSzPct val="145000"/>
              <a:buFont typeface="Arial"/>
              <a:buChar char="•"/>
            </a:pPr>
            <a:r>
              <a:rPr lang="en-US" sz="2000" dirty="0">
                <a:latin typeface="Georgia Pro Light"/>
              </a:rPr>
              <a:t> </a:t>
            </a:r>
            <a:r>
              <a:rPr lang="en-US" sz="2800" b="1" dirty="0">
                <a:solidFill>
                  <a:srgbClr val="FFC000"/>
                </a:solidFill>
                <a:latin typeface="Arial Rounded MT Bold" panose="020F0704030504030204" pitchFamily="34" charset="0"/>
              </a:rPr>
              <a:t>A stepper motor is a type of electromechanical device that converts electrical pulses into precise mechanical movements. Unlike conventional motors, which continuously rotate, a stepper motor moves in discrete steps or increments. These steps are typically fixed and proportional to the motor's design, making stepper motors well-suited for applications that require precise positioning and control.</a:t>
            </a:r>
          </a:p>
        </p:txBody>
      </p:sp>
      <p:sp>
        <p:nvSpPr>
          <p:cNvPr id="2" name="TextBox 1">
            <a:extLst>
              <a:ext uri="{FF2B5EF4-FFF2-40B4-BE49-F238E27FC236}">
                <a16:creationId xmlns:a16="http://schemas.microsoft.com/office/drawing/2014/main" id="{73DFC024-7221-066E-0E88-BF2BF530342D}"/>
              </a:ext>
            </a:extLst>
          </p:cNvPr>
          <p:cNvSpPr txBox="1"/>
          <p:nvPr/>
        </p:nvSpPr>
        <p:spPr>
          <a:xfrm>
            <a:off x="1527504" y="537780"/>
            <a:ext cx="9347198"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p>
          <a:p>
            <a:pPr>
              <a:spcAft>
                <a:spcPts val="600"/>
              </a:spcAft>
            </a:pPr>
            <a:endParaRPr lang="en-US"/>
          </a:p>
          <a:p>
            <a:pPr>
              <a:spcAft>
                <a:spcPts val="600"/>
              </a:spcAft>
            </a:pPr>
            <a:endParaRPr lang="en-US"/>
          </a:p>
          <a:p>
            <a:pPr>
              <a:spcAft>
                <a:spcPts val="600"/>
              </a:spcAft>
            </a:pPr>
            <a:endParaRPr lang="en-US"/>
          </a:p>
        </p:txBody>
      </p:sp>
    </p:spTree>
    <p:extLst>
      <p:ext uri="{BB962C8B-B14F-4D97-AF65-F5344CB8AC3E}">
        <p14:creationId xmlns:p14="http://schemas.microsoft.com/office/powerpoint/2010/main" val="2447871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grpSp>
        <p:nvGrpSpPr>
          <p:cNvPr id="47" name="Group 8">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TextBox 3">
            <a:extLst>
              <a:ext uri="{FF2B5EF4-FFF2-40B4-BE49-F238E27FC236}">
                <a16:creationId xmlns:a16="http://schemas.microsoft.com/office/drawing/2014/main" id="{2400E387-73E5-36FA-BBFC-123A7953D5E8}"/>
              </a:ext>
            </a:extLst>
          </p:cNvPr>
          <p:cNvSpPr txBox="1"/>
          <p:nvPr/>
        </p:nvSpPr>
        <p:spPr>
          <a:xfrm>
            <a:off x="1583158" y="1824692"/>
            <a:ext cx="6023757" cy="424246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457200">
              <a:lnSpc>
                <a:spcPct val="90000"/>
              </a:lnSpc>
              <a:spcBef>
                <a:spcPct val="20000"/>
              </a:spcBef>
              <a:spcAft>
                <a:spcPts val="600"/>
              </a:spcAft>
              <a:buClr>
                <a:schemeClr val="accent1">
                  <a:lumMod val="75000"/>
                </a:schemeClr>
              </a:buClr>
              <a:buSzPct val="145000"/>
              <a:buFont typeface="Arial"/>
              <a:buChar char="•"/>
            </a:pPr>
            <a:endParaRPr lang="en-US" sz="2400" dirty="0">
              <a:solidFill>
                <a:schemeClr val="bg1"/>
              </a:solidFill>
              <a:latin typeface="Georgia Pro Light"/>
            </a:endParaRPr>
          </a:p>
        </p:txBody>
      </p:sp>
      <p:sp>
        <p:nvSpPr>
          <p:cNvPr id="2" name="TextBox 1">
            <a:extLst>
              <a:ext uri="{FF2B5EF4-FFF2-40B4-BE49-F238E27FC236}">
                <a16:creationId xmlns:a16="http://schemas.microsoft.com/office/drawing/2014/main" id="{8BDBED12-E045-D8FD-05DE-5444623450C2}"/>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6">
            <a:extLst>
              <a:ext uri="{FF2B5EF4-FFF2-40B4-BE49-F238E27FC236}">
                <a16:creationId xmlns:a16="http://schemas.microsoft.com/office/drawing/2014/main" id="{22A2C79F-2C58-3FBA-AE69-0E1D7D4F6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75704"/>
          </a:xfrm>
          <a:prstGeom prst="rect">
            <a:avLst/>
          </a:prstGeom>
        </p:spPr>
      </p:pic>
      <p:sp>
        <p:nvSpPr>
          <p:cNvPr id="16" name="TextBox 15">
            <a:extLst>
              <a:ext uri="{FF2B5EF4-FFF2-40B4-BE49-F238E27FC236}">
                <a16:creationId xmlns:a16="http://schemas.microsoft.com/office/drawing/2014/main" id="{C853C4A1-D4D3-A486-12ED-9304E40A6FE3}"/>
              </a:ext>
            </a:extLst>
          </p:cNvPr>
          <p:cNvSpPr txBox="1"/>
          <p:nvPr/>
        </p:nvSpPr>
        <p:spPr>
          <a:xfrm>
            <a:off x="292802" y="976914"/>
            <a:ext cx="6758556" cy="4231928"/>
          </a:xfrm>
          <a:prstGeom prst="rect">
            <a:avLst/>
          </a:prstGeom>
          <a:noFill/>
        </p:spPr>
        <p:txBody>
          <a:bodyPr wrap="square">
            <a:spAutoFit/>
          </a:bodyPr>
          <a:lstStyle/>
          <a:p>
            <a:pPr defTabSz="457200">
              <a:lnSpc>
                <a:spcPct val="90000"/>
              </a:lnSpc>
              <a:spcBef>
                <a:spcPct val="20000"/>
              </a:spcBef>
              <a:spcAft>
                <a:spcPts val="600"/>
              </a:spcAft>
              <a:buClr>
                <a:schemeClr val="accent1">
                  <a:lumMod val="75000"/>
                </a:schemeClr>
              </a:buClr>
              <a:buSzPct val="145000"/>
            </a:pPr>
            <a:r>
              <a:rPr lang="en-US" sz="2400" dirty="0">
                <a:solidFill>
                  <a:schemeClr val="bg1"/>
                </a:solidFill>
                <a:latin typeface="Georgia Pro Light"/>
              </a:rPr>
              <a:t>  </a:t>
            </a:r>
            <a:r>
              <a:rPr lang="en-US" sz="2400" dirty="0">
                <a:solidFill>
                  <a:srgbClr val="FFC000"/>
                </a:solidFill>
                <a:latin typeface="Arial Rounded MT Bold" panose="020F0704030504030204" pitchFamily="34" charset="0"/>
              </a:rPr>
              <a:t>Stepper motors consist of a rotor (rotating part) and stator (stationary part), with the rotor containing multiple toothed poles and the stator housing electromagnets. By energizing the electromagnets in a specific sequence, the magnetic field attracts the rotor's teeth, causing it to move in incremental steps. The rotation direction and angle can be controlled by varying the sequence and timing of the electrical pulses sent to the motor.</a:t>
            </a:r>
          </a:p>
          <a:p>
            <a:pPr defTabSz="457200">
              <a:lnSpc>
                <a:spcPct val="90000"/>
              </a:lnSpc>
              <a:spcBef>
                <a:spcPct val="20000"/>
              </a:spcBef>
              <a:spcAft>
                <a:spcPts val="600"/>
              </a:spcAft>
              <a:buClr>
                <a:schemeClr val="accent1">
                  <a:lumMod val="75000"/>
                </a:schemeClr>
              </a:buClr>
              <a:buSzPct val="145000"/>
              <a:buFont typeface="Arial"/>
              <a:buChar char="•"/>
            </a:pPr>
            <a:endParaRPr lang="en-US" sz="2400" dirty="0">
              <a:solidFill>
                <a:schemeClr val="bg1"/>
              </a:solidFill>
              <a:latin typeface="Georgia Pro Light"/>
            </a:endParaRPr>
          </a:p>
        </p:txBody>
      </p:sp>
      <p:pic>
        <p:nvPicPr>
          <p:cNvPr id="17" name="Picture 16" descr="A circular object with a red gear inside&#10;&#10;Description automatically generated">
            <a:extLst>
              <a:ext uri="{FF2B5EF4-FFF2-40B4-BE49-F238E27FC236}">
                <a16:creationId xmlns:a16="http://schemas.microsoft.com/office/drawing/2014/main" id="{930B13FE-61D7-0501-3512-068D85FA7B76}"/>
              </a:ext>
            </a:extLst>
          </p:cNvPr>
          <p:cNvPicPr>
            <a:picLocks noChangeAspect="1"/>
          </p:cNvPicPr>
          <p:nvPr/>
        </p:nvPicPr>
        <p:blipFill>
          <a:blip r:embed="rId3"/>
          <a:stretch>
            <a:fillRect/>
          </a:stretch>
        </p:blipFill>
        <p:spPr>
          <a:xfrm>
            <a:off x="7849677" y="3607449"/>
            <a:ext cx="3163614" cy="2743200"/>
          </a:xfrm>
          <a:prstGeom prst="rect">
            <a:avLst/>
          </a:prstGeom>
        </p:spPr>
      </p:pic>
      <p:pic>
        <p:nvPicPr>
          <p:cNvPr id="18" name="Picture 3" descr="Diagram of a magnet type stepper&#10;&#10;Description automatically generated">
            <a:extLst>
              <a:ext uri="{FF2B5EF4-FFF2-40B4-BE49-F238E27FC236}">
                <a16:creationId xmlns:a16="http://schemas.microsoft.com/office/drawing/2014/main" id="{79EBAD9C-247D-3159-0A0F-04EABEFA5D70}"/>
              </a:ext>
            </a:extLst>
          </p:cNvPr>
          <p:cNvPicPr>
            <a:picLocks noChangeAspect="1"/>
          </p:cNvPicPr>
          <p:nvPr/>
        </p:nvPicPr>
        <p:blipFill>
          <a:blip r:embed="rId4"/>
          <a:stretch>
            <a:fillRect/>
          </a:stretch>
        </p:blipFill>
        <p:spPr>
          <a:xfrm>
            <a:off x="7681713" y="451997"/>
            <a:ext cx="3499541" cy="2703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66470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l="-5000" r="-5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A0FDA7-4DEF-7B4D-3905-94786B642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963400" cy="6858000"/>
          </a:xfrm>
          <a:prstGeom prst="rect">
            <a:avLst/>
          </a:prstGeom>
        </p:spPr>
      </p:pic>
      <p:pic>
        <p:nvPicPr>
          <p:cNvPr id="9" name="Picture 3" descr="A table with text and numbers&#10;&#10;Description automatically generated">
            <a:extLst>
              <a:ext uri="{FF2B5EF4-FFF2-40B4-BE49-F238E27FC236}">
                <a16:creationId xmlns:a16="http://schemas.microsoft.com/office/drawing/2014/main" id="{1584F92B-52E5-EAB4-2EFC-B3DE9B9BF818}"/>
              </a:ext>
            </a:extLst>
          </p:cNvPr>
          <p:cNvPicPr>
            <a:picLocks noChangeAspect="1"/>
          </p:cNvPicPr>
          <p:nvPr/>
        </p:nvPicPr>
        <p:blipFill>
          <a:blip r:embed="rId4"/>
          <a:stretch>
            <a:fillRect/>
          </a:stretch>
        </p:blipFill>
        <p:spPr>
          <a:xfrm>
            <a:off x="2687943" y="4172153"/>
            <a:ext cx="5432095" cy="1906054"/>
          </a:xfrm>
          <a:prstGeom prst="rect">
            <a:avLst/>
          </a:prstGeom>
        </p:spPr>
      </p:pic>
      <p:sp>
        <p:nvSpPr>
          <p:cNvPr id="11" name="TextBox 10">
            <a:extLst>
              <a:ext uri="{FF2B5EF4-FFF2-40B4-BE49-F238E27FC236}">
                <a16:creationId xmlns:a16="http://schemas.microsoft.com/office/drawing/2014/main" id="{A550EF91-E543-60A9-E150-A95226A2D4CB}"/>
              </a:ext>
            </a:extLst>
          </p:cNvPr>
          <p:cNvSpPr txBox="1"/>
          <p:nvPr/>
        </p:nvSpPr>
        <p:spPr>
          <a:xfrm>
            <a:off x="175134" y="2914008"/>
            <a:ext cx="6167628" cy="1754326"/>
          </a:xfrm>
          <a:prstGeom prst="rect">
            <a:avLst/>
          </a:prstGeom>
          <a:noFill/>
        </p:spPr>
        <p:txBody>
          <a:bodyPr wrap="square">
            <a:spAutoFit/>
          </a:bodyPr>
          <a:lstStyle/>
          <a:p>
            <a:r>
              <a:rPr lang="en-US" sz="1800" dirty="0">
                <a:solidFill>
                  <a:srgbClr val="FFC000"/>
                </a:solidFill>
                <a:latin typeface="Arial Rounded MT Bold" panose="020F0704030504030204" pitchFamily="34" charset="0"/>
                <a:cs typeface="Segoe UI"/>
              </a:rPr>
              <a:t>Stepper motor lpc2148 connection </a:t>
            </a:r>
            <a:endParaRPr lang="en-US" sz="1800" dirty="0">
              <a:solidFill>
                <a:srgbClr val="FFC000"/>
              </a:solidFill>
              <a:latin typeface="Arial Rounded MT Bold" panose="020F0704030504030204" pitchFamily="34" charset="0"/>
            </a:endParaRPr>
          </a:p>
          <a:p>
            <a:r>
              <a:rPr lang="en-US" sz="1800" dirty="0">
                <a:solidFill>
                  <a:srgbClr val="FFC000"/>
                </a:solidFill>
                <a:latin typeface="Arial Rounded MT Bold" panose="020F0704030504030204" pitchFamily="34" charset="0"/>
                <a:ea typeface="+mn-lt"/>
                <a:cs typeface="+mn-lt"/>
              </a:rPr>
              <a:t>Stepper motor connector j11 jumper connection which is internal </a:t>
            </a:r>
            <a:endParaRPr lang="en-US" sz="1800" dirty="0">
              <a:solidFill>
                <a:srgbClr val="FFC000"/>
              </a:solidFill>
              <a:latin typeface="Arial Rounded MT Bold" panose="020F0704030504030204" pitchFamily="34" charset="0"/>
            </a:endParaRPr>
          </a:p>
          <a:p>
            <a:pPr marL="285750" indent="-285750">
              <a:buFont typeface="Arial"/>
              <a:buChar char="•"/>
            </a:pPr>
            <a:endParaRPr lang="en-US" sz="1800" dirty="0">
              <a:solidFill>
                <a:srgbClr val="FFC000"/>
              </a:solidFill>
              <a:latin typeface="Arial Rounded MT Bold" panose="020F0704030504030204" pitchFamily="34" charset="0"/>
            </a:endParaRPr>
          </a:p>
          <a:p>
            <a:endParaRPr lang="en-US" sz="1800" dirty="0">
              <a:solidFill>
                <a:srgbClr val="FFC000"/>
              </a:solidFill>
              <a:latin typeface="Arial Rounded MT Bold" panose="020F0704030504030204" pitchFamily="34" charset="0"/>
            </a:endParaRPr>
          </a:p>
          <a:p>
            <a:endParaRPr lang="en-US" sz="1800" dirty="0">
              <a:solidFill>
                <a:srgbClr val="FFC000"/>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A580C13E-AE1D-C6D1-D46F-968433B3522B}"/>
              </a:ext>
            </a:extLst>
          </p:cNvPr>
          <p:cNvSpPr txBox="1"/>
          <p:nvPr/>
        </p:nvSpPr>
        <p:spPr>
          <a:xfrm>
            <a:off x="155448" y="219456"/>
            <a:ext cx="9022842" cy="2585323"/>
          </a:xfrm>
          <a:prstGeom prst="rect">
            <a:avLst/>
          </a:prstGeom>
          <a:noFill/>
        </p:spPr>
        <p:txBody>
          <a:bodyPr wrap="square">
            <a:spAutoFit/>
          </a:bodyPr>
          <a:lstStyle/>
          <a:p>
            <a:r>
              <a:rPr lang="en-US" sz="1800" dirty="0">
                <a:solidFill>
                  <a:srgbClr val="FFC000"/>
                </a:solidFill>
                <a:latin typeface="Arial Rounded MT Bold" panose="020F0704030504030204" pitchFamily="34" charset="0"/>
              </a:rPr>
              <a:t>SPECIFICATION OF STEPPER IN LPC2148:</a:t>
            </a:r>
          </a:p>
          <a:p>
            <a:endParaRPr lang="en-US" sz="1800" dirty="0">
              <a:solidFill>
                <a:srgbClr val="FFC000"/>
              </a:solidFill>
              <a:latin typeface="Arial Rounded MT Bold" panose="020F0704030504030204" pitchFamily="34" charset="0"/>
            </a:endParaRPr>
          </a:p>
          <a:p>
            <a:r>
              <a:rPr lang="en-US" sz="1800" dirty="0">
                <a:solidFill>
                  <a:srgbClr val="FFC000"/>
                </a:solidFill>
                <a:latin typeface="Arial Rounded MT Bold" panose="020F0704030504030204" pitchFamily="34" charset="0"/>
              </a:rPr>
              <a:t>The Stepper motor can be interfaced to the board by connecting it into the Power Mate J11. It is interfaced through the high current driver ULN2803. These lines will have high current (max 300 mA) with low voltage level of 0.7V. The rotating direction of the stepper motor can be changed through software. Port lines used for Stepper motor are P0.12 – P0.15.</a:t>
            </a:r>
          </a:p>
          <a:p>
            <a:pPr algn="l"/>
            <a:endParaRPr lang="en-US" sz="1800" dirty="0">
              <a:solidFill>
                <a:srgbClr val="FFC000"/>
              </a:solidFill>
              <a:latin typeface="Arial Rounded MT Bold" panose="020F0704030504030204" pitchFamily="34" charset="0"/>
            </a:endParaRPr>
          </a:p>
          <a:p>
            <a:pPr algn="l"/>
            <a:endParaRPr lang="en-US" sz="1800"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179516064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5000" r="-5000"/>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149EB62-1692-4D1D-A7C2-FB2F6A61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77DFC9-33A4-4343-9970-1CBCEDED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ircuit board with many numbers and symbols&#10;&#10;Description automatically generated">
            <a:extLst>
              <a:ext uri="{FF2B5EF4-FFF2-40B4-BE49-F238E27FC236}">
                <a16:creationId xmlns:a16="http://schemas.microsoft.com/office/drawing/2014/main" id="{9281819F-13EE-F686-92EB-941D1E957508}"/>
              </a:ext>
            </a:extLst>
          </p:cNvPr>
          <p:cNvPicPr>
            <a:picLocks noChangeAspect="1"/>
          </p:cNvPicPr>
          <p:nvPr/>
        </p:nvPicPr>
        <p:blipFill>
          <a:blip r:embed="rId3"/>
          <a:stretch>
            <a:fillRect/>
          </a:stretch>
        </p:blipFill>
        <p:spPr>
          <a:xfrm>
            <a:off x="5986226" y="544129"/>
            <a:ext cx="5372099" cy="4850087"/>
          </a:xfrm>
          <a:prstGeom prst="rect">
            <a:avLst/>
          </a:prstGeom>
        </p:spPr>
      </p:pic>
      <p:pic>
        <p:nvPicPr>
          <p:cNvPr id="2" name="Picture 2" descr="A circuit diagram of a device&#10;&#10;Description automatically generated">
            <a:extLst>
              <a:ext uri="{FF2B5EF4-FFF2-40B4-BE49-F238E27FC236}">
                <a16:creationId xmlns:a16="http://schemas.microsoft.com/office/drawing/2014/main" id="{EF22BCED-9C8E-8908-E0C5-32F0A63AD61A}"/>
              </a:ext>
            </a:extLst>
          </p:cNvPr>
          <p:cNvPicPr>
            <a:picLocks noChangeAspect="1"/>
          </p:cNvPicPr>
          <p:nvPr/>
        </p:nvPicPr>
        <p:blipFill>
          <a:blip r:embed="rId4"/>
          <a:stretch>
            <a:fillRect/>
          </a:stretch>
        </p:blipFill>
        <p:spPr>
          <a:xfrm>
            <a:off x="535882" y="1513918"/>
            <a:ext cx="5372099" cy="3942824"/>
          </a:xfrm>
          <a:prstGeom prst="rect">
            <a:avLst/>
          </a:prstGeom>
        </p:spPr>
      </p:pic>
      <p:sp>
        <p:nvSpPr>
          <p:cNvPr id="4" name="TextBox 3">
            <a:extLst>
              <a:ext uri="{FF2B5EF4-FFF2-40B4-BE49-F238E27FC236}">
                <a16:creationId xmlns:a16="http://schemas.microsoft.com/office/drawing/2014/main" id="{C37310BA-1C52-C021-16DF-C758B4584E29}"/>
              </a:ext>
            </a:extLst>
          </p:cNvPr>
          <p:cNvSpPr txBox="1"/>
          <p:nvPr/>
        </p:nvSpPr>
        <p:spPr>
          <a:xfrm>
            <a:off x="1509986" y="53375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UART 0</a:t>
            </a:r>
          </a:p>
        </p:txBody>
      </p:sp>
      <p:sp>
        <p:nvSpPr>
          <p:cNvPr id="5" name="TextBox 4">
            <a:extLst>
              <a:ext uri="{FF2B5EF4-FFF2-40B4-BE49-F238E27FC236}">
                <a16:creationId xmlns:a16="http://schemas.microsoft.com/office/drawing/2014/main" id="{EC7DA9D6-2B1D-FEC3-5115-860651109770}"/>
              </a:ext>
            </a:extLst>
          </p:cNvPr>
          <p:cNvSpPr txBox="1"/>
          <p:nvPr/>
        </p:nvSpPr>
        <p:spPr>
          <a:xfrm>
            <a:off x="7334469" y="56528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UART 1</a:t>
            </a:r>
          </a:p>
        </p:txBody>
      </p:sp>
    </p:spTree>
    <p:extLst>
      <p:ext uri="{BB962C8B-B14F-4D97-AF65-F5344CB8AC3E}">
        <p14:creationId xmlns:p14="http://schemas.microsoft.com/office/powerpoint/2010/main" val="1835604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l="-5000" r="-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68019-7A46-D1E4-65AB-9118D080EC1A}"/>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76E768B4-F571-FAAC-663E-F9568DD2BAC2}"/>
              </a:ext>
            </a:extLst>
          </p:cNvPr>
          <p:cNvSpPr txBox="1"/>
          <p:nvPr/>
        </p:nvSpPr>
        <p:spPr>
          <a:xfrm>
            <a:off x="1520002" y="1435336"/>
            <a:ext cx="10043348" cy="8094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ct val="20000"/>
              </a:spcBef>
              <a:spcAft>
                <a:spcPts val="600"/>
              </a:spcAft>
              <a:buFont typeface="Arial,Sans-Serif"/>
              <a:buChar char="•"/>
            </a:pPr>
            <a:endParaRPr lang="en-US" sz="2400" dirty="0">
              <a:solidFill>
                <a:schemeClr val="bg1"/>
              </a:solidFill>
              <a:latin typeface="Georgia Pro Light"/>
              <a:cs typeface="Arial"/>
            </a:endParaRPr>
          </a:p>
          <a:p>
            <a:endParaRPr lang="en-US" sz="2000" dirty="0">
              <a:solidFill>
                <a:schemeClr val="bg1"/>
              </a:solidFill>
              <a:latin typeface="Georgia Pro Light"/>
            </a:endParaRPr>
          </a:p>
        </p:txBody>
      </p:sp>
      <p:pic>
        <p:nvPicPr>
          <p:cNvPr id="6" name="Picture 5">
            <a:extLst>
              <a:ext uri="{FF2B5EF4-FFF2-40B4-BE49-F238E27FC236}">
                <a16:creationId xmlns:a16="http://schemas.microsoft.com/office/drawing/2014/main" id="{4BA9B1F2-48F2-A46A-7DD3-1D28F23EA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 y="0"/>
            <a:ext cx="12061952" cy="6784848"/>
          </a:xfrm>
          <a:prstGeom prst="rect">
            <a:avLst/>
          </a:prstGeom>
        </p:spPr>
      </p:pic>
      <p:sp>
        <p:nvSpPr>
          <p:cNvPr id="8" name="TextBox 7">
            <a:extLst>
              <a:ext uri="{FF2B5EF4-FFF2-40B4-BE49-F238E27FC236}">
                <a16:creationId xmlns:a16="http://schemas.microsoft.com/office/drawing/2014/main" id="{9EEFE04B-446E-3D18-02D1-C6A353F66257}"/>
              </a:ext>
            </a:extLst>
          </p:cNvPr>
          <p:cNvSpPr txBox="1"/>
          <p:nvPr/>
        </p:nvSpPr>
        <p:spPr>
          <a:xfrm>
            <a:off x="957392" y="1187541"/>
            <a:ext cx="10207432" cy="5370701"/>
          </a:xfrm>
          <a:prstGeom prst="rect">
            <a:avLst/>
          </a:prstGeom>
          <a:noFill/>
        </p:spPr>
        <p:txBody>
          <a:bodyPr wrap="square">
            <a:spAutoFit/>
          </a:bodyPr>
          <a:lstStyle/>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Timer-</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Count = (PCLK*basic time delay) - 1</a:t>
            </a:r>
            <a:endParaRPr lang="en-US" dirty="0">
              <a:solidFill>
                <a:srgbClr val="FFC000"/>
              </a:solidFill>
              <a:latin typeface="Arial Rounded MT Bold" panose="020F0704030504030204" pitchFamily="34" charset="0"/>
            </a:endParaRP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 </a:t>
            </a:r>
            <a:r>
              <a:rPr lang="en-US" sz="1800" dirty="0" err="1">
                <a:solidFill>
                  <a:srgbClr val="FFC000"/>
                </a:solidFill>
                <a:latin typeface="Arial Rounded MT Bold" panose="020F0704030504030204" pitchFamily="34" charset="0"/>
                <a:cs typeface="Arial"/>
              </a:rPr>
              <a:t>Basetimevalue</a:t>
            </a:r>
            <a:r>
              <a:rPr lang="en-US" sz="1800" dirty="0">
                <a:solidFill>
                  <a:srgbClr val="FFC000"/>
                </a:solidFill>
                <a:latin typeface="Arial Rounded MT Bold" panose="020F0704030504030204" pitchFamily="34" charset="0"/>
                <a:cs typeface="Arial"/>
              </a:rPr>
              <a:t>  = 1ms </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 count(PR) = (pclk * </a:t>
            </a:r>
            <a:r>
              <a:rPr lang="en-US" sz="1800" dirty="0" err="1">
                <a:solidFill>
                  <a:srgbClr val="FFC000"/>
                </a:solidFill>
                <a:latin typeface="Arial Rounded MT Bold" panose="020F0704030504030204" pitchFamily="34" charset="0"/>
                <a:cs typeface="Arial"/>
              </a:rPr>
              <a:t>basetimevalue</a:t>
            </a:r>
            <a:r>
              <a:rPr lang="en-US" sz="1800" dirty="0">
                <a:solidFill>
                  <a:srgbClr val="FFC000"/>
                </a:solidFill>
                <a:latin typeface="Arial Rounded MT Bold" panose="020F0704030504030204" pitchFamily="34" charset="0"/>
                <a:cs typeface="Arial"/>
              </a:rPr>
              <a:t>) - 1    </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                     =(12MHz * 0.001 sec) - 1</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                     = 11999</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Stepper Motor-</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Stepper motor takes 200 steps to complete one rotation i.e. 360 degrees. </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(360/200)=1.8</a:t>
            </a:r>
          </a:p>
          <a:p>
            <a:pPr>
              <a:lnSpc>
                <a:spcPct val="90000"/>
              </a:lnSpc>
              <a:spcBef>
                <a:spcPct val="20000"/>
              </a:spcBef>
              <a:spcAft>
                <a:spcPts val="600"/>
              </a:spcAft>
            </a:pPr>
            <a:r>
              <a:rPr lang="en-US" sz="1800" dirty="0">
                <a:solidFill>
                  <a:srgbClr val="FFC000"/>
                </a:solidFill>
                <a:latin typeface="Arial Rounded MT Bold" panose="020F0704030504030204" pitchFamily="34" charset="0"/>
                <a:cs typeface="Arial"/>
              </a:rPr>
              <a:t>Therefore it rotates 1.8 degrees per step. </a:t>
            </a:r>
          </a:p>
          <a:p>
            <a:pPr>
              <a:lnSpc>
                <a:spcPct val="90000"/>
              </a:lnSpc>
              <a:spcBef>
                <a:spcPct val="20000"/>
              </a:spcBef>
              <a:spcAft>
                <a:spcPts val="600"/>
              </a:spcAft>
            </a:pPr>
            <a:endParaRPr lang="en-US" dirty="0">
              <a:solidFill>
                <a:srgbClr val="FFC000"/>
              </a:solidFill>
              <a:latin typeface="Arial Rounded MT Bold" panose="020F0704030504030204" pitchFamily="34" charset="0"/>
              <a:cs typeface="Arial"/>
            </a:endParaRPr>
          </a:p>
          <a:p>
            <a:r>
              <a:rPr lang="en-IN" sz="1800" dirty="0">
                <a:solidFill>
                  <a:srgbClr val="FFC000"/>
                </a:solidFill>
                <a:latin typeface="Arial Rounded MT Bold" panose="020F0704030504030204" pitchFamily="34" charset="0"/>
              </a:rPr>
              <a:t>For every 3 revolutions of DC motor, one carton is moved on Conveyor belt</a:t>
            </a:r>
          </a:p>
          <a:p>
            <a:pPr marL="36900" indent="0">
              <a:buNone/>
            </a:pPr>
            <a:endParaRPr lang="en-IN" sz="1800" dirty="0">
              <a:solidFill>
                <a:srgbClr val="FFC000"/>
              </a:solidFill>
              <a:latin typeface="Arial Rounded MT Bold" panose="020F0704030504030204" pitchFamily="34" charset="0"/>
            </a:endParaRPr>
          </a:p>
          <a:p>
            <a:r>
              <a:rPr lang="en-IN" sz="1800" dirty="0">
                <a:solidFill>
                  <a:srgbClr val="FFC000"/>
                </a:solidFill>
                <a:latin typeface="Arial Rounded MT Bold" panose="020F0704030504030204" pitchFamily="34" charset="0"/>
              </a:rPr>
              <a:t>For every 90 degree of stepper motor, the empty carton is discarded</a:t>
            </a:r>
          </a:p>
          <a:p>
            <a:pPr>
              <a:lnSpc>
                <a:spcPct val="90000"/>
              </a:lnSpc>
              <a:spcBef>
                <a:spcPct val="20000"/>
              </a:spcBef>
              <a:spcAft>
                <a:spcPts val="600"/>
              </a:spcAft>
            </a:pPr>
            <a:endParaRPr lang="en-US" sz="1800" dirty="0">
              <a:solidFill>
                <a:srgbClr val="FFC000"/>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3B47E3BB-6405-6315-5F84-B84AFAC75C28}"/>
              </a:ext>
            </a:extLst>
          </p:cNvPr>
          <p:cNvSpPr txBox="1"/>
          <p:nvPr/>
        </p:nvSpPr>
        <p:spPr>
          <a:xfrm>
            <a:off x="2041398" y="348336"/>
            <a:ext cx="6094476" cy="769441"/>
          </a:xfrm>
          <a:prstGeom prst="rect">
            <a:avLst/>
          </a:prstGeom>
          <a:noFill/>
        </p:spPr>
        <p:txBody>
          <a:bodyPr wrap="square">
            <a:spAutoFit/>
          </a:bodyPr>
          <a:lstStyle/>
          <a:p>
            <a:pPr algn="ctr"/>
            <a:r>
              <a:rPr lang="en-US" sz="4400" b="1" dirty="0">
                <a:solidFill>
                  <a:schemeClr val="bg1"/>
                </a:solidFill>
              </a:rPr>
              <a:t>Calculations</a:t>
            </a:r>
          </a:p>
        </p:txBody>
      </p:sp>
    </p:spTree>
    <p:extLst>
      <p:ext uri="{BB962C8B-B14F-4D97-AF65-F5344CB8AC3E}">
        <p14:creationId xmlns:p14="http://schemas.microsoft.com/office/powerpoint/2010/main" val="3708463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82C01-F5BF-9C2C-CC45-BD9D5BF16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A2F8BAB-C63A-9487-A332-8C7BBE2BC294}"/>
              </a:ext>
            </a:extLst>
          </p:cNvPr>
          <p:cNvSpPr txBox="1"/>
          <p:nvPr/>
        </p:nvSpPr>
        <p:spPr>
          <a:xfrm>
            <a:off x="595503" y="384971"/>
            <a:ext cx="58340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latin typeface="Georgia Pro Light"/>
              </a:rPr>
              <a:t>                 </a:t>
            </a:r>
            <a:r>
              <a:rPr lang="en-US" sz="2400" b="1" dirty="0">
                <a:solidFill>
                  <a:srgbClr val="FFC000"/>
                </a:solidFill>
                <a:latin typeface="Georgia Pro Light"/>
              </a:rPr>
              <a:t> MEMORY ANALYSIS</a:t>
            </a:r>
          </a:p>
        </p:txBody>
      </p:sp>
      <p:sp>
        <p:nvSpPr>
          <p:cNvPr id="5" name="TextBox 4">
            <a:extLst>
              <a:ext uri="{FF2B5EF4-FFF2-40B4-BE49-F238E27FC236}">
                <a16:creationId xmlns:a16="http://schemas.microsoft.com/office/drawing/2014/main" id="{D78032DC-2E6D-2E93-CF74-9B654BEDDC89}"/>
              </a:ext>
            </a:extLst>
          </p:cNvPr>
          <p:cNvSpPr txBox="1"/>
          <p:nvPr/>
        </p:nvSpPr>
        <p:spPr>
          <a:xfrm>
            <a:off x="5729882" y="3839765"/>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 name="Picture 23">
            <a:extLst>
              <a:ext uri="{FF2B5EF4-FFF2-40B4-BE49-F238E27FC236}">
                <a16:creationId xmlns:a16="http://schemas.microsoft.com/office/drawing/2014/main" id="{60834687-4CD1-C776-70ED-FF58A10A0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03" y="1026565"/>
            <a:ext cx="10396728" cy="2995310"/>
          </a:xfrm>
          <a:prstGeom prst="rect">
            <a:avLst/>
          </a:prstGeom>
        </p:spPr>
      </p:pic>
      <p:pic>
        <p:nvPicPr>
          <p:cNvPr id="25" name="Picture 24">
            <a:extLst>
              <a:ext uri="{FF2B5EF4-FFF2-40B4-BE49-F238E27FC236}">
                <a16:creationId xmlns:a16="http://schemas.microsoft.com/office/drawing/2014/main" id="{EF95E844-F1E1-AEAF-E6C3-22AADC8C4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502" y="4349390"/>
            <a:ext cx="10396727" cy="1795377"/>
          </a:xfrm>
          <a:prstGeom prst="rect">
            <a:avLst/>
          </a:prstGeom>
        </p:spPr>
      </p:pic>
    </p:spTree>
    <p:extLst>
      <p:ext uri="{BB962C8B-B14F-4D97-AF65-F5344CB8AC3E}">
        <p14:creationId xmlns:p14="http://schemas.microsoft.com/office/powerpoint/2010/main" val="1355009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l="-5000" r="-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0A685-9DFC-72BC-5ABE-6093453E8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11" name="TextBox 10">
            <a:extLst>
              <a:ext uri="{FF2B5EF4-FFF2-40B4-BE49-F238E27FC236}">
                <a16:creationId xmlns:a16="http://schemas.microsoft.com/office/drawing/2014/main" id="{41BFB0ED-9C85-D67F-9427-33C432B2EAD6}"/>
              </a:ext>
            </a:extLst>
          </p:cNvPr>
          <p:cNvSpPr txBox="1"/>
          <p:nvPr/>
        </p:nvSpPr>
        <p:spPr>
          <a:xfrm>
            <a:off x="1027955" y="1375973"/>
            <a:ext cx="5162533" cy="646331"/>
          </a:xfrm>
          <a:prstGeom prst="rect">
            <a:avLst/>
          </a:prstGeom>
          <a:noFill/>
        </p:spPr>
        <p:txBody>
          <a:bodyPr wrap="square">
            <a:spAutoFit/>
          </a:bodyPr>
          <a:lstStyle/>
          <a:p>
            <a:r>
              <a:rPr lang="en-US" sz="3600" b="1" dirty="0">
                <a:solidFill>
                  <a:schemeClr val="bg1"/>
                </a:solidFill>
                <a:latin typeface="Arial Rounded MT Bold" panose="020F0704030504030204" pitchFamily="34" charset="0"/>
              </a:rPr>
              <a:t> </a:t>
            </a:r>
            <a:r>
              <a:rPr lang="en-US" sz="2500" b="1" dirty="0">
                <a:solidFill>
                  <a:schemeClr val="bg1"/>
                </a:solidFill>
                <a:latin typeface="Arial Rounded MT Bold" panose="020F0704030504030204" pitchFamily="34" charset="0"/>
              </a:rPr>
              <a:t>TIME USED :- 0.562962 sec</a:t>
            </a:r>
          </a:p>
        </p:txBody>
      </p:sp>
      <p:sp>
        <p:nvSpPr>
          <p:cNvPr id="13" name="TextBox 12">
            <a:extLst>
              <a:ext uri="{FF2B5EF4-FFF2-40B4-BE49-F238E27FC236}">
                <a16:creationId xmlns:a16="http://schemas.microsoft.com/office/drawing/2014/main" id="{F7E4C9CB-68CC-0136-61FC-AF3FFDE83DA7}"/>
              </a:ext>
            </a:extLst>
          </p:cNvPr>
          <p:cNvSpPr txBox="1"/>
          <p:nvPr/>
        </p:nvSpPr>
        <p:spPr>
          <a:xfrm>
            <a:off x="-379476" y="203763"/>
            <a:ext cx="6172200" cy="861774"/>
          </a:xfrm>
          <a:prstGeom prst="rect">
            <a:avLst/>
          </a:prstGeom>
          <a:noFill/>
        </p:spPr>
        <p:txBody>
          <a:bodyPr wrap="square">
            <a:spAutoFit/>
          </a:bodyPr>
          <a:lstStyle/>
          <a:p>
            <a:pPr algn="l"/>
            <a:endParaRPr lang="en-US" dirty="0">
              <a:solidFill>
                <a:schemeClr val="bg1"/>
              </a:solidFill>
              <a:latin typeface="Georgia Pro Light"/>
            </a:endParaRPr>
          </a:p>
          <a:p>
            <a:r>
              <a:rPr lang="en-US" dirty="0">
                <a:solidFill>
                  <a:schemeClr val="bg1"/>
                </a:solidFill>
                <a:latin typeface="Georgia Pro Light"/>
              </a:rPr>
              <a:t>                       </a:t>
            </a:r>
            <a:r>
              <a:rPr lang="en-US" sz="3200" dirty="0">
                <a:solidFill>
                  <a:srgbClr val="FFC000"/>
                </a:solidFill>
                <a:latin typeface="Arial Rounded MT Bold" panose="020F0704030504030204" pitchFamily="34" charset="0"/>
              </a:rPr>
              <a:t> </a:t>
            </a:r>
            <a:r>
              <a:rPr lang="en-US" sz="3200" b="1" dirty="0">
                <a:solidFill>
                  <a:srgbClr val="FFC000"/>
                </a:solidFill>
                <a:latin typeface="Arial Rounded MT Bold" panose="020F0704030504030204" pitchFamily="34" charset="0"/>
              </a:rPr>
              <a:t>TIME ANALYSIS</a:t>
            </a:r>
          </a:p>
        </p:txBody>
      </p:sp>
      <p:pic>
        <p:nvPicPr>
          <p:cNvPr id="17" name="Picture 16">
            <a:extLst>
              <a:ext uri="{FF2B5EF4-FFF2-40B4-BE49-F238E27FC236}">
                <a16:creationId xmlns:a16="http://schemas.microsoft.com/office/drawing/2014/main" id="{F2248F2C-9897-803B-A408-246615968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466" y="54864"/>
            <a:ext cx="2220106" cy="6492240"/>
          </a:xfrm>
          <a:prstGeom prst="rect">
            <a:avLst/>
          </a:prstGeom>
        </p:spPr>
      </p:pic>
    </p:spTree>
    <p:extLst>
      <p:ext uri="{BB962C8B-B14F-4D97-AF65-F5344CB8AC3E}">
        <p14:creationId xmlns:p14="http://schemas.microsoft.com/office/powerpoint/2010/main" val="350158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C31AC6-69CB-CD8B-ED3D-7266C648EC2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19</a:t>
            </a:fld>
            <a:endParaRPr lang="en"/>
          </a:p>
        </p:txBody>
      </p:sp>
      <p:pic>
        <p:nvPicPr>
          <p:cNvPr id="4" name="Picture 3">
            <a:extLst>
              <a:ext uri="{FF2B5EF4-FFF2-40B4-BE49-F238E27FC236}">
                <a16:creationId xmlns:a16="http://schemas.microsoft.com/office/drawing/2014/main" id="{F1C8D267-E764-AAB7-9693-554E13B30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6" y="-100"/>
            <a:ext cx="12210076" cy="6858000"/>
          </a:xfrm>
          <a:prstGeom prst="rect">
            <a:avLst/>
          </a:prstGeom>
        </p:spPr>
      </p:pic>
    </p:spTree>
    <p:extLst>
      <p:ext uri="{BB962C8B-B14F-4D97-AF65-F5344CB8AC3E}">
        <p14:creationId xmlns:p14="http://schemas.microsoft.com/office/powerpoint/2010/main" val="5618366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1389A2-B066-F9A8-402D-B61C4FDE7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4">
            <a:extLst>
              <a:ext uri="{FF2B5EF4-FFF2-40B4-BE49-F238E27FC236}">
                <a16:creationId xmlns:a16="http://schemas.microsoft.com/office/drawing/2014/main" id="{0E617445-B752-E5F2-8FDB-5056ACA29E44}"/>
              </a:ext>
            </a:extLst>
          </p:cNvPr>
          <p:cNvGraphicFramePr>
            <a:graphicFrameLocks noGrp="1"/>
          </p:cNvGraphicFramePr>
          <p:nvPr>
            <p:extLst>
              <p:ext uri="{D42A27DB-BD31-4B8C-83A1-F6EECF244321}">
                <p14:modId xmlns:p14="http://schemas.microsoft.com/office/powerpoint/2010/main" val="1360033634"/>
              </p:ext>
            </p:extLst>
          </p:nvPr>
        </p:nvGraphicFramePr>
        <p:xfrm>
          <a:off x="758952" y="1908386"/>
          <a:ext cx="10631424" cy="3439092"/>
        </p:xfrm>
        <a:graphic>
          <a:graphicData uri="http://schemas.openxmlformats.org/drawingml/2006/table">
            <a:tbl>
              <a:tblPr firstRow="1" bandRow="1">
                <a:tableStyleId>{2D5ABB26-0587-4C30-8999-92F81FD0307C}</a:tableStyleId>
              </a:tblPr>
              <a:tblGrid>
                <a:gridCol w="3718780">
                  <a:extLst>
                    <a:ext uri="{9D8B030D-6E8A-4147-A177-3AD203B41FA5}">
                      <a16:colId xmlns:a16="http://schemas.microsoft.com/office/drawing/2014/main" val="1608659856"/>
                    </a:ext>
                  </a:extLst>
                </a:gridCol>
                <a:gridCol w="3383737">
                  <a:extLst>
                    <a:ext uri="{9D8B030D-6E8A-4147-A177-3AD203B41FA5}">
                      <a16:colId xmlns:a16="http://schemas.microsoft.com/office/drawing/2014/main" val="2827678069"/>
                    </a:ext>
                  </a:extLst>
                </a:gridCol>
                <a:gridCol w="3528907">
                  <a:extLst>
                    <a:ext uri="{9D8B030D-6E8A-4147-A177-3AD203B41FA5}">
                      <a16:colId xmlns:a16="http://schemas.microsoft.com/office/drawing/2014/main" val="1557879055"/>
                    </a:ext>
                  </a:extLst>
                </a:gridCol>
              </a:tblGrid>
              <a:tr h="593073">
                <a:tc>
                  <a:txBody>
                    <a:bodyPr/>
                    <a:lstStyle/>
                    <a:p>
                      <a:r>
                        <a:rPr lang="en-IN" sz="3200" b="1" dirty="0">
                          <a:solidFill>
                            <a:srgbClr val="FFC000"/>
                          </a:solidFill>
                        </a:rPr>
                        <a:t> NAME </a:t>
                      </a:r>
                    </a:p>
                  </a:txBody>
                  <a:tcPr/>
                </a:tc>
                <a:tc>
                  <a:txBody>
                    <a:bodyPr/>
                    <a:lstStyle/>
                    <a:p>
                      <a:r>
                        <a:rPr lang="en-IN" sz="3200" b="1" dirty="0">
                          <a:solidFill>
                            <a:srgbClr val="FFC000"/>
                          </a:solidFill>
                        </a:rPr>
                        <a:t>USN </a:t>
                      </a:r>
                    </a:p>
                  </a:txBody>
                  <a:tcPr/>
                </a:tc>
                <a:tc>
                  <a:txBody>
                    <a:bodyPr/>
                    <a:lstStyle/>
                    <a:p>
                      <a:r>
                        <a:rPr lang="en-IN" sz="3200" b="1" dirty="0">
                          <a:solidFill>
                            <a:srgbClr val="FFC000"/>
                          </a:solidFill>
                        </a:rPr>
                        <a:t>ROLL NO</a:t>
                      </a:r>
                    </a:p>
                  </a:txBody>
                  <a:tcPr/>
                </a:tc>
                <a:extLst>
                  <a:ext uri="{0D108BD9-81ED-4DB2-BD59-A6C34878D82A}">
                    <a16:rowId xmlns:a16="http://schemas.microsoft.com/office/drawing/2014/main" val="2217113814"/>
                  </a:ext>
                </a:extLst>
              </a:tr>
              <a:tr h="593073">
                <a:tc>
                  <a:txBody>
                    <a:bodyPr/>
                    <a:lstStyle/>
                    <a:p>
                      <a:r>
                        <a:rPr lang="en-IN" sz="3200" b="1" dirty="0" err="1">
                          <a:solidFill>
                            <a:srgbClr val="FFC000"/>
                          </a:solidFill>
                        </a:rPr>
                        <a:t>Pralhad</a:t>
                      </a:r>
                      <a:r>
                        <a:rPr lang="en-IN" sz="3200" b="1" dirty="0">
                          <a:solidFill>
                            <a:srgbClr val="FFC000"/>
                          </a:solidFill>
                        </a:rPr>
                        <a:t>  </a:t>
                      </a:r>
                      <a:r>
                        <a:rPr lang="en-IN" sz="3200" b="1" dirty="0" err="1">
                          <a:solidFill>
                            <a:srgbClr val="FFC000"/>
                          </a:solidFill>
                        </a:rPr>
                        <a:t>Yadwad</a:t>
                      </a:r>
                      <a:endParaRPr lang="en-IN" sz="3200" b="1" dirty="0">
                        <a:solidFill>
                          <a:srgbClr val="FFC000"/>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3200" b="1" dirty="0">
                          <a:solidFill>
                            <a:srgbClr val="FFC000"/>
                          </a:solidFill>
                        </a:rPr>
                        <a:t>01FE21BEC186</a:t>
                      </a:r>
                    </a:p>
                  </a:txBody>
                  <a:tcPr/>
                </a:tc>
                <a:tc>
                  <a:txBody>
                    <a:bodyPr/>
                    <a:lstStyle/>
                    <a:p>
                      <a:r>
                        <a:rPr lang="en-IN" sz="3200" b="1" dirty="0">
                          <a:solidFill>
                            <a:srgbClr val="FFC000"/>
                          </a:solidFill>
                        </a:rPr>
                        <a:t>412</a:t>
                      </a:r>
                    </a:p>
                  </a:txBody>
                  <a:tcPr/>
                </a:tc>
                <a:extLst>
                  <a:ext uri="{0D108BD9-81ED-4DB2-BD59-A6C34878D82A}">
                    <a16:rowId xmlns:a16="http://schemas.microsoft.com/office/drawing/2014/main" val="1226220446"/>
                  </a:ext>
                </a:extLst>
              </a:tr>
              <a:tr h="593073">
                <a:tc>
                  <a:txBody>
                    <a:bodyPr/>
                    <a:lstStyle/>
                    <a:p>
                      <a:r>
                        <a:rPr lang="en-IN" sz="3200" b="1" dirty="0">
                          <a:solidFill>
                            <a:srgbClr val="FFC000"/>
                          </a:solidFill>
                        </a:rPr>
                        <a:t>Rakshita </a:t>
                      </a:r>
                      <a:r>
                        <a:rPr lang="en-IN" sz="3200" b="1" dirty="0" err="1">
                          <a:solidFill>
                            <a:srgbClr val="FFC000"/>
                          </a:solidFill>
                        </a:rPr>
                        <a:t>Salgeri</a:t>
                      </a:r>
                      <a:endParaRPr lang="en-IN" sz="3200" b="1" dirty="0">
                        <a:solidFill>
                          <a:srgbClr val="FFC000"/>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3200" b="1" dirty="0">
                          <a:solidFill>
                            <a:srgbClr val="FFC000"/>
                          </a:solidFill>
                        </a:rPr>
                        <a:t>01FE21BEC222</a:t>
                      </a:r>
                    </a:p>
                  </a:txBody>
                  <a:tcPr/>
                </a:tc>
                <a:tc>
                  <a:txBody>
                    <a:bodyPr/>
                    <a:lstStyle/>
                    <a:p>
                      <a:r>
                        <a:rPr lang="en-IN" sz="3200" b="1" dirty="0">
                          <a:solidFill>
                            <a:srgbClr val="FFC000"/>
                          </a:solidFill>
                        </a:rPr>
                        <a:t>442</a:t>
                      </a:r>
                    </a:p>
                  </a:txBody>
                  <a:tcPr/>
                </a:tc>
                <a:extLst>
                  <a:ext uri="{0D108BD9-81ED-4DB2-BD59-A6C34878D82A}">
                    <a16:rowId xmlns:a16="http://schemas.microsoft.com/office/drawing/2014/main" val="1925153742"/>
                  </a:ext>
                </a:extLst>
              </a:tr>
              <a:tr h="593073">
                <a:tc>
                  <a:txBody>
                    <a:bodyPr/>
                    <a:lstStyle/>
                    <a:p>
                      <a:r>
                        <a:rPr lang="en-IN" sz="3200" b="1" dirty="0" err="1">
                          <a:solidFill>
                            <a:srgbClr val="FFC000"/>
                          </a:solidFill>
                        </a:rPr>
                        <a:t>Anusha.A.D</a:t>
                      </a:r>
                      <a:endParaRPr lang="en-IN" sz="3200" b="1" dirty="0">
                        <a:solidFill>
                          <a:srgbClr val="FFC000"/>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3200" b="1" dirty="0">
                          <a:solidFill>
                            <a:srgbClr val="FFC000"/>
                          </a:solidFill>
                        </a:rPr>
                        <a:t>01FE21BEC231</a:t>
                      </a:r>
                    </a:p>
                  </a:txBody>
                  <a:tcPr/>
                </a:tc>
                <a:tc>
                  <a:txBody>
                    <a:bodyPr/>
                    <a:lstStyle/>
                    <a:p>
                      <a:r>
                        <a:rPr lang="en-IN" sz="3200" b="1" dirty="0">
                          <a:solidFill>
                            <a:srgbClr val="FFC000"/>
                          </a:solidFill>
                        </a:rPr>
                        <a:t>451</a:t>
                      </a:r>
                    </a:p>
                  </a:txBody>
                  <a:tcPr/>
                </a:tc>
                <a:extLst>
                  <a:ext uri="{0D108BD9-81ED-4DB2-BD59-A6C34878D82A}">
                    <a16:rowId xmlns:a16="http://schemas.microsoft.com/office/drawing/2014/main" val="158273319"/>
                  </a:ext>
                </a:extLst>
              </a:tr>
              <a:tr h="593073">
                <a:tc>
                  <a:txBody>
                    <a:bodyPr/>
                    <a:lstStyle/>
                    <a:p>
                      <a:r>
                        <a:rPr lang="en-IN" sz="3200" b="1" dirty="0" err="1">
                          <a:solidFill>
                            <a:srgbClr val="FFC000"/>
                          </a:solidFill>
                        </a:rPr>
                        <a:t>Ashrit.Ambalimath</a:t>
                      </a:r>
                      <a:endParaRPr lang="en-IN" sz="3200" b="1" dirty="0">
                        <a:solidFill>
                          <a:srgbClr val="FFC000"/>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3200" b="1" dirty="0">
                          <a:solidFill>
                            <a:srgbClr val="FFC000"/>
                          </a:solidFill>
                        </a:rPr>
                        <a:t>01FE21BEC241</a:t>
                      </a:r>
                    </a:p>
                    <a:p>
                      <a:endParaRPr lang="en-IN" sz="3200" b="1" dirty="0">
                        <a:solidFill>
                          <a:srgbClr val="FFC000"/>
                        </a:solidFill>
                      </a:endParaRPr>
                    </a:p>
                  </a:txBody>
                  <a:tcPr/>
                </a:tc>
                <a:tc>
                  <a:txBody>
                    <a:bodyPr/>
                    <a:lstStyle/>
                    <a:p>
                      <a:r>
                        <a:rPr lang="en-IN" sz="3200" b="1" dirty="0">
                          <a:solidFill>
                            <a:srgbClr val="FFC000"/>
                          </a:solidFill>
                        </a:rPr>
                        <a:t>460</a:t>
                      </a:r>
                    </a:p>
                  </a:txBody>
                  <a:tcPr/>
                </a:tc>
                <a:extLst>
                  <a:ext uri="{0D108BD9-81ED-4DB2-BD59-A6C34878D82A}">
                    <a16:rowId xmlns:a16="http://schemas.microsoft.com/office/drawing/2014/main" val="27688337"/>
                  </a:ext>
                </a:extLst>
              </a:tr>
            </a:tbl>
          </a:graphicData>
        </a:graphic>
      </p:graphicFrame>
      <p:sp>
        <p:nvSpPr>
          <p:cNvPr id="10" name="TextBox 9">
            <a:extLst>
              <a:ext uri="{FF2B5EF4-FFF2-40B4-BE49-F238E27FC236}">
                <a16:creationId xmlns:a16="http://schemas.microsoft.com/office/drawing/2014/main" id="{D707D6DD-D3A6-D719-4B45-FDF1D7B741CB}"/>
              </a:ext>
            </a:extLst>
          </p:cNvPr>
          <p:cNvSpPr txBox="1"/>
          <p:nvPr/>
        </p:nvSpPr>
        <p:spPr>
          <a:xfrm>
            <a:off x="612648" y="1331515"/>
            <a:ext cx="6167628" cy="646331"/>
          </a:xfrm>
          <a:prstGeom prst="rect">
            <a:avLst/>
          </a:prstGeom>
          <a:noFill/>
        </p:spPr>
        <p:txBody>
          <a:bodyPr wrap="square">
            <a:spAutoFit/>
          </a:bodyPr>
          <a:lstStyle/>
          <a:p>
            <a:pPr algn="l">
              <a:lnSpc>
                <a:spcPct val="90000"/>
              </a:lnSpc>
            </a:pPr>
            <a:r>
              <a:rPr lang="en-IN" sz="4000" dirty="0">
                <a:solidFill>
                  <a:schemeClr val="accent3">
                    <a:lumMod val="60000"/>
                    <a:lumOff val="40000"/>
                  </a:schemeClr>
                </a:solidFill>
                <a:latin typeface="Arial Rounded MT Bold" panose="020F0704030504030204" pitchFamily="34" charset="0"/>
              </a:rPr>
              <a:t>TEAM DETAILS:</a:t>
            </a:r>
          </a:p>
        </p:txBody>
      </p:sp>
    </p:spTree>
    <p:extLst>
      <p:ext uri="{BB962C8B-B14F-4D97-AF65-F5344CB8AC3E}">
        <p14:creationId xmlns:p14="http://schemas.microsoft.com/office/powerpoint/2010/main" val="64158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stretch>
            <a:fillRect l="-5000" r="-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7A8E10-2D30-922A-E8DB-96991E221F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86"/>
            <a:ext cx="12192000" cy="6856214"/>
          </a:xfrm>
          <a:prstGeom prst="rect">
            <a:avLst/>
          </a:prstGeom>
        </p:spPr>
      </p:pic>
      <p:sp>
        <p:nvSpPr>
          <p:cNvPr id="7" name="TextBox 6">
            <a:extLst>
              <a:ext uri="{FF2B5EF4-FFF2-40B4-BE49-F238E27FC236}">
                <a16:creationId xmlns:a16="http://schemas.microsoft.com/office/drawing/2014/main" id="{05276F2E-3DD2-1DA5-C4E1-EFD116F09E41}"/>
              </a:ext>
            </a:extLst>
          </p:cNvPr>
          <p:cNvSpPr txBox="1"/>
          <p:nvPr/>
        </p:nvSpPr>
        <p:spPr>
          <a:xfrm>
            <a:off x="2635758" y="199382"/>
            <a:ext cx="6094476" cy="830997"/>
          </a:xfrm>
          <a:prstGeom prst="rect">
            <a:avLst/>
          </a:prstGeom>
          <a:noFill/>
        </p:spPr>
        <p:txBody>
          <a:bodyPr wrap="square">
            <a:spAutoFit/>
          </a:bodyPr>
          <a:lstStyle/>
          <a:p>
            <a:pPr algn="ctr"/>
            <a:r>
              <a:rPr lang="en-US" sz="4800" b="1" dirty="0">
                <a:solidFill>
                  <a:srgbClr val="FFC000"/>
                </a:solidFill>
                <a:latin typeface="Arial Rounded MT Bold" panose="020F0704030504030204" pitchFamily="34" charset="0"/>
              </a:rPr>
              <a:t>IMPLEMENTATION</a:t>
            </a:r>
          </a:p>
        </p:txBody>
      </p:sp>
      <p:pic>
        <p:nvPicPr>
          <p:cNvPr id="8" name="WhatsApp Video 2023-07-21 at 21.07.30">
            <a:hlinkClick r:id="" action="ppaction://media"/>
            <a:extLst>
              <a:ext uri="{FF2B5EF4-FFF2-40B4-BE49-F238E27FC236}">
                <a16:creationId xmlns:a16="http://schemas.microsoft.com/office/drawing/2014/main" id="{07EF0823-8BAF-C2A4-ABFD-18F8EB0F610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5637" y="1187249"/>
            <a:ext cx="9947026" cy="4971657"/>
          </a:xfrm>
          <a:prstGeom prst="rect">
            <a:avLst/>
          </a:prstGeom>
        </p:spPr>
      </p:pic>
    </p:spTree>
    <p:extLst>
      <p:ext uri="{BB962C8B-B14F-4D97-AF65-F5344CB8AC3E}">
        <p14:creationId xmlns:p14="http://schemas.microsoft.com/office/powerpoint/2010/main" val="6803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4" descr="A blue and black square with black text&#10;&#10;Description automatically generated">
            <a:extLst>
              <a:ext uri="{FF2B5EF4-FFF2-40B4-BE49-F238E27FC236}">
                <a16:creationId xmlns:a16="http://schemas.microsoft.com/office/drawing/2014/main" id="{A863D348-651A-CF5B-B4D5-9467C7E5ED4B}"/>
              </a:ext>
            </a:extLst>
          </p:cNvPr>
          <p:cNvPicPr>
            <a:picLocks noChangeAspect="1"/>
          </p:cNvPicPr>
          <p:nvPr/>
        </p:nvPicPr>
        <p:blipFill rotWithShape="1">
          <a:blip r:embed="rId3"/>
          <a:srcRect/>
          <a:stretch/>
        </p:blipFill>
        <p:spPr>
          <a:xfrm>
            <a:off x="20" y="10"/>
            <a:ext cx="12191980" cy="6857990"/>
          </a:xfrm>
          <a:prstGeom prst="rect">
            <a:avLst/>
          </a:prstGeom>
        </p:spPr>
      </p:pic>
      <p:pic>
        <p:nvPicPr>
          <p:cNvPr id="3" name="Picture 2">
            <a:extLst>
              <a:ext uri="{FF2B5EF4-FFF2-40B4-BE49-F238E27FC236}">
                <a16:creationId xmlns:a16="http://schemas.microsoft.com/office/drawing/2014/main" id="{6389F2B8-3C13-AC21-EE5D-B2A10609F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 y="45730"/>
            <a:ext cx="12191980" cy="6812270"/>
          </a:xfrm>
          <a:prstGeom prst="rect">
            <a:avLst/>
          </a:prstGeom>
        </p:spPr>
      </p:pic>
      <p:sp>
        <p:nvSpPr>
          <p:cNvPr id="6" name="TextBox 5">
            <a:extLst>
              <a:ext uri="{FF2B5EF4-FFF2-40B4-BE49-F238E27FC236}">
                <a16:creationId xmlns:a16="http://schemas.microsoft.com/office/drawing/2014/main" id="{D3EB4AD2-04A4-960D-E4FF-A7F726C95120}"/>
              </a:ext>
            </a:extLst>
          </p:cNvPr>
          <p:cNvSpPr txBox="1"/>
          <p:nvPr/>
        </p:nvSpPr>
        <p:spPr>
          <a:xfrm>
            <a:off x="3012186" y="1475636"/>
            <a:ext cx="6735318" cy="2554545"/>
          </a:xfrm>
          <a:prstGeom prst="rect">
            <a:avLst/>
          </a:prstGeom>
          <a:noFill/>
        </p:spPr>
        <p:txBody>
          <a:bodyPr wrap="square">
            <a:spAutoFit/>
          </a:bodyPr>
          <a:lstStyle/>
          <a:p>
            <a:pPr algn="l"/>
            <a:endParaRPr lang="en-US" sz="8000" dirty="0">
              <a:solidFill>
                <a:srgbClr val="FFC000"/>
              </a:solidFill>
              <a:latin typeface="Arial Rounded MT Bold" panose="020F0704030504030204" pitchFamily="34" charset="0"/>
            </a:endParaRPr>
          </a:p>
          <a:p>
            <a:r>
              <a:rPr lang="en-US" sz="8000" dirty="0">
                <a:solidFill>
                  <a:srgbClr val="FFC000"/>
                </a:solidFill>
                <a:latin typeface="Arial Rounded MT Bold" panose="020F0704030504030204" pitchFamily="34" charset="0"/>
              </a:rPr>
              <a:t> THANK YOU</a:t>
            </a:r>
            <a:endParaRPr lang="en-US" sz="8000" b="1"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17737264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1E39DD-8B47-A204-5A82-FD73C15C0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511D482-E2B6-8BDF-132A-81306D390854}"/>
              </a:ext>
            </a:extLst>
          </p:cNvPr>
          <p:cNvSpPr txBox="1"/>
          <p:nvPr/>
        </p:nvSpPr>
        <p:spPr>
          <a:xfrm>
            <a:off x="731520" y="1088136"/>
            <a:ext cx="11146536" cy="3416320"/>
          </a:xfrm>
          <a:prstGeom prst="rect">
            <a:avLst/>
          </a:prstGeom>
          <a:noFill/>
        </p:spPr>
        <p:txBody>
          <a:bodyPr wrap="square">
            <a:spAutoFit/>
          </a:bodyPr>
          <a:lstStyle/>
          <a:p>
            <a:pPr algn="l">
              <a:lnSpc>
                <a:spcPct val="90000"/>
              </a:lnSpc>
            </a:pPr>
            <a:r>
              <a:rPr lang="en-US" sz="4000" b="1" u="sng" dirty="0">
                <a:solidFill>
                  <a:schemeClr val="accent3">
                    <a:lumMod val="60000"/>
                    <a:lumOff val="40000"/>
                  </a:schemeClr>
                </a:solidFill>
                <a:latin typeface="Arial Rounded MT Bold" panose="020F0704030504030204" pitchFamily="34" charset="0"/>
              </a:rPr>
              <a:t>Problem statement:</a:t>
            </a:r>
          </a:p>
          <a:p>
            <a:pPr algn="l">
              <a:lnSpc>
                <a:spcPct val="90000"/>
              </a:lnSpc>
            </a:pPr>
            <a:br>
              <a:rPr lang="en-US" sz="4000" b="1" u="sng" dirty="0">
                <a:solidFill>
                  <a:srgbClr val="FFC000"/>
                </a:solidFill>
                <a:latin typeface="Arial Rounded MT Bold" panose="020F0704030504030204" pitchFamily="34" charset="0"/>
              </a:rPr>
            </a:br>
            <a:r>
              <a:rPr lang="en-US" sz="3200" i="0" u="none" strike="noStrike" baseline="0" dirty="0">
                <a:solidFill>
                  <a:srgbClr val="FFC000"/>
                </a:solidFill>
                <a:latin typeface="Arial Rounded MT Bold" panose="020F0704030504030204" pitchFamily="34" charset="0"/>
              </a:rPr>
              <a:t>In a manufacturing unit of soaps, the conveyor carries the soaps to store in a carton with a capacity of 10 soap units, it sometimes happens that the carton is found empty while dispatching. Design a system to prevent the above problem</a:t>
            </a:r>
            <a:endParaRPr lang="en-IN" sz="3200"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372378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4" name="Group 8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05" name="Rectangle 91">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93">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95"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7"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97"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08"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9"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3A6FC74A-3AD0-32D4-715A-96A555D893BE}"/>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algn="l">
              <a:lnSpc>
                <a:spcPct val="90000"/>
              </a:lnSpc>
            </a:pPr>
            <a:endParaRPr lang="en-US" sz="2900" dirty="0">
              <a:latin typeface="Georgia Pro Light"/>
            </a:endParaRPr>
          </a:p>
        </p:txBody>
      </p:sp>
      <p:sp>
        <p:nvSpPr>
          <p:cNvPr id="3" name="TextBox 2">
            <a:extLst>
              <a:ext uri="{FF2B5EF4-FFF2-40B4-BE49-F238E27FC236}">
                <a16:creationId xmlns:a16="http://schemas.microsoft.com/office/drawing/2014/main" id="{ECC6987E-46BF-573F-671A-078667F2458D}"/>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4F9D77BD-F675-2916-DBAD-17DA685CD9C3}"/>
              </a:ext>
            </a:extLst>
          </p:cNvPr>
          <p:cNvSpPr txBox="1"/>
          <p:nvPr/>
        </p:nvSpPr>
        <p:spPr>
          <a:xfrm>
            <a:off x="4867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0C868E48-5CB6-202F-7D19-C298E5E3B3B5}"/>
              </a:ext>
            </a:extLst>
          </p:cNvPr>
          <p:cNvSpPr txBox="1"/>
          <p:nvPr/>
        </p:nvSpPr>
        <p:spPr>
          <a:xfrm>
            <a:off x="5010150" y="34861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2B7F7460-7F11-FBC0-2136-10A444EC6406}"/>
              </a:ext>
            </a:extLst>
          </p:cNvPr>
          <p:cNvSpPr txBox="1"/>
          <p:nvPr/>
        </p:nvSpPr>
        <p:spPr>
          <a:xfrm>
            <a:off x="5153025" y="362902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2D57EA63-31F1-096D-EF87-C554EC58BE2B}"/>
              </a:ext>
            </a:extLst>
          </p:cNvPr>
          <p:cNvSpPr txBox="1"/>
          <p:nvPr/>
        </p:nvSpPr>
        <p:spPr>
          <a:xfrm>
            <a:off x="5295900" y="37719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1B3334FB-2270-C733-52ED-6A8A8B7E96C3}"/>
              </a:ext>
            </a:extLst>
          </p:cNvPr>
          <p:cNvSpPr txBox="1"/>
          <p:nvPr/>
        </p:nvSpPr>
        <p:spPr>
          <a:xfrm>
            <a:off x="5438775" y="39147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5">
            <a:extLst>
              <a:ext uri="{FF2B5EF4-FFF2-40B4-BE49-F238E27FC236}">
                <a16:creationId xmlns:a16="http://schemas.microsoft.com/office/drawing/2014/main" id="{E6167AFB-5AAE-6174-DAB9-CE71B91ECAF7}"/>
              </a:ext>
            </a:extLst>
          </p:cNvPr>
          <p:cNvSpPr txBox="1"/>
          <p:nvPr/>
        </p:nvSpPr>
        <p:spPr>
          <a:xfrm>
            <a:off x="4724400" y="320039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12" name="Picture 11">
            <a:extLst>
              <a:ext uri="{FF2B5EF4-FFF2-40B4-BE49-F238E27FC236}">
                <a16:creationId xmlns:a16="http://schemas.microsoft.com/office/drawing/2014/main" id="{ACBA4E69-D8B3-CEF3-57CA-D3D91CCF6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0" y="30174"/>
            <a:ext cx="12192000" cy="6927875"/>
          </a:xfrm>
          <a:prstGeom prst="rect">
            <a:avLst/>
          </a:prstGeom>
        </p:spPr>
      </p:pic>
      <p:sp>
        <p:nvSpPr>
          <p:cNvPr id="15" name="TextBox 14">
            <a:extLst>
              <a:ext uri="{FF2B5EF4-FFF2-40B4-BE49-F238E27FC236}">
                <a16:creationId xmlns:a16="http://schemas.microsoft.com/office/drawing/2014/main" id="{BC3A6BE6-17F8-89F0-E080-89CC5F5E27DA}"/>
              </a:ext>
            </a:extLst>
          </p:cNvPr>
          <p:cNvSpPr txBox="1"/>
          <p:nvPr/>
        </p:nvSpPr>
        <p:spPr>
          <a:xfrm>
            <a:off x="8213723" y="3287392"/>
            <a:ext cx="3584575" cy="535531"/>
          </a:xfrm>
          <a:prstGeom prst="rect">
            <a:avLst/>
          </a:prstGeom>
          <a:noFill/>
        </p:spPr>
        <p:txBody>
          <a:bodyPr wrap="square">
            <a:spAutoFit/>
          </a:bodyPr>
          <a:lstStyle/>
          <a:p>
            <a:pPr algn="l">
              <a:lnSpc>
                <a:spcPct val="90000"/>
              </a:lnSpc>
            </a:pPr>
            <a:r>
              <a:rPr lang="en-IN" sz="3200" u="sng" dirty="0">
                <a:solidFill>
                  <a:schemeClr val="accent3">
                    <a:lumMod val="75000"/>
                  </a:schemeClr>
                </a:solidFill>
                <a:latin typeface="Arial Rounded MT Bold" panose="020F0704030504030204" pitchFamily="34" charset="0"/>
              </a:rPr>
              <a:t>INTRODUCTION:</a:t>
            </a:r>
          </a:p>
        </p:txBody>
      </p:sp>
      <p:sp>
        <p:nvSpPr>
          <p:cNvPr id="18" name="TextBox 17">
            <a:extLst>
              <a:ext uri="{FF2B5EF4-FFF2-40B4-BE49-F238E27FC236}">
                <a16:creationId xmlns:a16="http://schemas.microsoft.com/office/drawing/2014/main" id="{3012132B-EE2E-B8B0-4432-FE6F3A1AC558}"/>
              </a:ext>
            </a:extLst>
          </p:cNvPr>
          <p:cNvSpPr txBox="1"/>
          <p:nvPr/>
        </p:nvSpPr>
        <p:spPr>
          <a:xfrm>
            <a:off x="393702" y="1477665"/>
            <a:ext cx="7674575" cy="3416320"/>
          </a:xfrm>
          <a:prstGeom prst="rect">
            <a:avLst/>
          </a:prstGeom>
          <a:noFill/>
        </p:spPr>
        <p:txBody>
          <a:bodyPr wrap="square">
            <a:spAutoFit/>
          </a:bodyPr>
          <a:lstStyle/>
          <a:p>
            <a:pPr marL="0" indent="0">
              <a:buNone/>
            </a:pPr>
            <a:r>
              <a:rPr lang="en-US" sz="2400" b="0" i="0" dirty="0">
                <a:solidFill>
                  <a:srgbClr val="FFC000"/>
                </a:solidFill>
                <a:effectLst/>
                <a:latin typeface="Söhne"/>
              </a:rPr>
              <a:t>The peripherals used to solve this problem are a DC motor, stepper motor, ultrasonic sensor, and LCD. The conveyor belt runs on the DC motor, and the carton moves over it. We assume that the carton is full if it has soaps with a distance of 5cm, and it is empty if the distance is greater than 5cm. The status of the carton is displayed on the LCD based on the distance measured. If it is empty, the carton is pushed away, which is accomplished by the rotation of the stepper motor.</a:t>
            </a:r>
            <a:endParaRPr lang="en-US" sz="2400" dirty="0">
              <a:solidFill>
                <a:srgbClr val="FFC000"/>
              </a:solidFill>
              <a:latin typeface="Arial Rounded MT Bold" panose="020F0704030504030204" pitchFamily="34" charset="0"/>
            </a:endParaRPr>
          </a:p>
        </p:txBody>
      </p:sp>
    </p:spTree>
    <p:extLst>
      <p:ext uri="{BB962C8B-B14F-4D97-AF65-F5344CB8AC3E}">
        <p14:creationId xmlns:p14="http://schemas.microsoft.com/office/powerpoint/2010/main" val="1073768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1F9D4674-954E-305A-B166-BFDC06A9F187}"/>
              </a:ext>
            </a:extLst>
          </p:cNvPr>
          <p:cNvSpPr>
            <a:spLocks noGrp="1"/>
          </p:cNvSpPr>
          <p:nvPr>
            <p:ph type="title"/>
          </p:nvPr>
        </p:nvSpPr>
        <p:spPr>
          <a:xfrm>
            <a:off x="1018191" y="42554"/>
            <a:ext cx="7411825" cy="1178625"/>
          </a:xfrm>
        </p:spPr>
        <p:txBody>
          <a:bodyPr>
            <a:normAutofit/>
          </a:bodyPr>
          <a:lstStyle/>
          <a:p>
            <a:pPr algn="l"/>
            <a:r>
              <a:rPr lang="en-GB"/>
              <a:t>Algorithm.</a:t>
            </a:r>
          </a:p>
        </p:txBody>
      </p:sp>
      <p:sp>
        <p:nvSpPr>
          <p:cNvPr id="3" name="Content Placeholder 2">
            <a:extLst>
              <a:ext uri="{FF2B5EF4-FFF2-40B4-BE49-F238E27FC236}">
                <a16:creationId xmlns:a16="http://schemas.microsoft.com/office/drawing/2014/main" id="{77B8D960-4E56-AEC6-861A-61F32BCFDF10}"/>
              </a:ext>
            </a:extLst>
          </p:cNvPr>
          <p:cNvSpPr>
            <a:spLocks noGrp="1"/>
          </p:cNvSpPr>
          <p:nvPr>
            <p:ph idx="1"/>
          </p:nvPr>
        </p:nvSpPr>
        <p:spPr>
          <a:xfrm>
            <a:off x="1018190" y="1311234"/>
            <a:ext cx="7243603" cy="4074958"/>
          </a:xfrm>
        </p:spPr>
        <p:txBody>
          <a:bodyPr vert="horz" lIns="91440" tIns="45720" rIns="91440" bIns="45720" rtlCol="0" anchor="t">
            <a:noAutofit/>
          </a:bodyPr>
          <a:lstStyle/>
          <a:p>
            <a:pPr>
              <a:lnSpc>
                <a:spcPct val="90000"/>
              </a:lnSpc>
            </a:pPr>
            <a:r>
              <a:rPr lang="en-GB" sz="1800" dirty="0">
                <a:latin typeface="Georgia Pro Light"/>
                <a:ea typeface="+mn-lt"/>
                <a:cs typeface="+mn-lt"/>
              </a:rPr>
              <a:t>Step 1: Initialize the peripherals (GPIO, UART, etc.) of LPC2148.</a:t>
            </a:r>
            <a:endParaRPr lang="en-GB" sz="1800" dirty="0">
              <a:latin typeface="Georgia Pro Light"/>
            </a:endParaRPr>
          </a:p>
          <a:p>
            <a:pPr>
              <a:lnSpc>
                <a:spcPct val="90000"/>
              </a:lnSpc>
            </a:pPr>
            <a:r>
              <a:rPr lang="en-GB" sz="1800" dirty="0">
                <a:ea typeface="+mn-lt"/>
                <a:cs typeface="+mn-lt"/>
              </a:rPr>
              <a:t>Step 2: </a:t>
            </a:r>
            <a:r>
              <a:rPr lang="en-GB" sz="1800" dirty="0">
                <a:latin typeface="Georgia Pro Light"/>
                <a:ea typeface="+mn-lt"/>
                <a:cs typeface="+mn-lt"/>
              </a:rPr>
              <a:t>Configure the PIR sensor pin as an input.</a:t>
            </a:r>
            <a:endParaRPr lang="en-GB" sz="1800" dirty="0">
              <a:latin typeface="Georgia Pro Light"/>
            </a:endParaRPr>
          </a:p>
          <a:p>
            <a:pPr>
              <a:lnSpc>
                <a:spcPct val="90000"/>
              </a:lnSpc>
            </a:pPr>
            <a:r>
              <a:rPr lang="en-GB" sz="1800" dirty="0">
                <a:ea typeface="+mn-lt"/>
                <a:cs typeface="+mn-lt"/>
              </a:rPr>
              <a:t>Step 3: </a:t>
            </a:r>
            <a:r>
              <a:rPr lang="en-GB" sz="1800" dirty="0">
                <a:latin typeface="Georgia Pro Light"/>
                <a:ea typeface="+mn-lt"/>
                <a:cs typeface="+mn-lt"/>
              </a:rPr>
              <a:t>Configure the stepper motor pins as outputs.</a:t>
            </a:r>
            <a:endParaRPr lang="en-GB" sz="1800" dirty="0">
              <a:latin typeface="Georgia Pro Light"/>
            </a:endParaRPr>
          </a:p>
          <a:p>
            <a:pPr>
              <a:lnSpc>
                <a:spcPct val="90000"/>
              </a:lnSpc>
            </a:pPr>
            <a:r>
              <a:rPr lang="en-GB" sz="1800" dirty="0">
                <a:ea typeface="+mn-lt"/>
                <a:cs typeface="+mn-lt"/>
              </a:rPr>
              <a:t>Step 4: </a:t>
            </a:r>
            <a:r>
              <a:rPr lang="en-GB" sz="1800" dirty="0">
                <a:latin typeface="Georgia Pro Light"/>
                <a:ea typeface="+mn-lt"/>
                <a:cs typeface="+mn-lt"/>
              </a:rPr>
              <a:t>Initialize the UART communication settings.</a:t>
            </a:r>
            <a:endParaRPr lang="en-GB" sz="1800" dirty="0">
              <a:latin typeface="Georgia Pro Light"/>
            </a:endParaRPr>
          </a:p>
          <a:p>
            <a:pPr>
              <a:lnSpc>
                <a:spcPct val="90000"/>
              </a:lnSpc>
            </a:pPr>
            <a:r>
              <a:rPr lang="en-GB" sz="1800" dirty="0">
                <a:ea typeface="+mn-lt"/>
                <a:cs typeface="+mn-lt"/>
              </a:rPr>
              <a:t>Step 5: </a:t>
            </a:r>
            <a:r>
              <a:rPr lang="en-GB" sz="1800" dirty="0">
                <a:latin typeface="Georgia Pro Light"/>
                <a:ea typeface="+mn-lt"/>
                <a:cs typeface="+mn-lt"/>
              </a:rPr>
              <a:t>Initialize a variable to keep track of the token number.</a:t>
            </a:r>
            <a:endParaRPr lang="en-GB" sz="1800" dirty="0">
              <a:latin typeface="Georgia Pro Light"/>
            </a:endParaRPr>
          </a:p>
          <a:p>
            <a:pPr>
              <a:lnSpc>
                <a:spcPct val="90000"/>
              </a:lnSpc>
            </a:pPr>
            <a:r>
              <a:rPr lang="en-GB" sz="1800" dirty="0">
                <a:ea typeface="+mn-lt"/>
                <a:cs typeface="+mn-lt"/>
              </a:rPr>
              <a:t>Step 6: </a:t>
            </a:r>
            <a:r>
              <a:rPr lang="en-GB" sz="1800" dirty="0">
                <a:latin typeface="Georgia Pro Light"/>
                <a:ea typeface="+mn-lt"/>
                <a:cs typeface="+mn-lt"/>
              </a:rPr>
              <a:t>Create a loop to continuously monitor the PIR sensor.</a:t>
            </a:r>
            <a:endParaRPr lang="en-GB" sz="1800" dirty="0">
              <a:latin typeface="Georgia Pro Light"/>
            </a:endParaRPr>
          </a:p>
          <a:p>
            <a:pPr>
              <a:lnSpc>
                <a:spcPct val="90000"/>
              </a:lnSpc>
            </a:pPr>
            <a:r>
              <a:rPr lang="en-GB" sz="1800" dirty="0">
                <a:ea typeface="+mn-lt"/>
                <a:cs typeface="+mn-lt"/>
              </a:rPr>
              <a:t>Step 7: </a:t>
            </a:r>
            <a:r>
              <a:rPr lang="en-GB" sz="1800" dirty="0">
                <a:latin typeface="Georgia Pro Light"/>
                <a:ea typeface="+mn-lt"/>
                <a:cs typeface="+mn-lt"/>
              </a:rPr>
              <a:t>If motion is detected (PIR sensor output is LOW), proceed to the token generation process.</a:t>
            </a:r>
            <a:endParaRPr lang="en-GB" sz="1800" dirty="0">
              <a:latin typeface="Georgia Pro Light"/>
            </a:endParaRPr>
          </a:p>
          <a:p>
            <a:pPr>
              <a:lnSpc>
                <a:spcPct val="90000"/>
              </a:lnSpc>
            </a:pPr>
            <a:r>
              <a:rPr lang="en-GB" sz="1800" dirty="0">
                <a:ea typeface="+mn-lt"/>
                <a:cs typeface="+mn-lt"/>
              </a:rPr>
              <a:t>Step 8: </a:t>
            </a:r>
            <a:r>
              <a:rPr lang="en-GB" sz="1800" dirty="0">
                <a:latin typeface="Georgia Pro Light"/>
                <a:ea typeface="+mn-lt"/>
                <a:cs typeface="+mn-lt"/>
              </a:rPr>
              <a:t>Rotate the stepper motor to distribute the token.</a:t>
            </a:r>
            <a:endParaRPr lang="en-GB" sz="1800" dirty="0">
              <a:latin typeface="Georgia Pro Light"/>
            </a:endParaRPr>
          </a:p>
          <a:p>
            <a:pPr>
              <a:lnSpc>
                <a:spcPct val="90000"/>
              </a:lnSpc>
            </a:pPr>
            <a:r>
              <a:rPr lang="en-GB" sz="1800" dirty="0">
                <a:ea typeface="+mn-lt"/>
                <a:cs typeface="+mn-lt"/>
              </a:rPr>
              <a:t>Step 9: </a:t>
            </a:r>
            <a:r>
              <a:rPr lang="en-GB" sz="1800" dirty="0">
                <a:latin typeface="Georgia Pro Light"/>
                <a:ea typeface="+mn-lt"/>
                <a:cs typeface="+mn-lt"/>
              </a:rPr>
              <a:t>Display the generated token number on the UART.</a:t>
            </a:r>
            <a:endParaRPr lang="en-GB" sz="1800" dirty="0">
              <a:latin typeface="Georgia Pro Light"/>
            </a:endParaRPr>
          </a:p>
          <a:p>
            <a:pPr>
              <a:lnSpc>
                <a:spcPct val="90000"/>
              </a:lnSpc>
            </a:pPr>
            <a:r>
              <a:rPr lang="en-GB" sz="1800" dirty="0">
                <a:ea typeface="+mn-lt"/>
                <a:cs typeface="+mn-lt"/>
              </a:rPr>
              <a:t>Step 10: </a:t>
            </a:r>
            <a:r>
              <a:rPr lang="en-GB" sz="1800" dirty="0">
                <a:latin typeface="Georgia Pro Light"/>
                <a:ea typeface="+mn-lt"/>
                <a:cs typeface="+mn-lt"/>
              </a:rPr>
              <a:t>Wait for a short delay to avoid multiple token generations for the same motion event.</a:t>
            </a:r>
            <a:endParaRPr lang="en-GB" sz="1800" dirty="0">
              <a:latin typeface="Georgia Pro Light"/>
            </a:endParaRPr>
          </a:p>
          <a:p>
            <a:pPr>
              <a:lnSpc>
                <a:spcPct val="90000"/>
              </a:lnSpc>
            </a:pPr>
            <a:r>
              <a:rPr lang="en-GB" sz="1800" dirty="0">
                <a:ea typeface="+mn-lt"/>
                <a:cs typeface="+mn-lt"/>
              </a:rPr>
              <a:t>Step 11: </a:t>
            </a:r>
            <a:r>
              <a:rPr lang="en-GB" sz="1800" dirty="0">
                <a:latin typeface="Georgia Pro Light"/>
              </a:rPr>
              <a:t>Repeat the process for each person.</a:t>
            </a:r>
          </a:p>
          <a:p>
            <a:pPr>
              <a:lnSpc>
                <a:spcPct val="90000"/>
              </a:lnSpc>
            </a:pPr>
            <a:endParaRPr lang="en-GB" sz="1800" dirty="0">
              <a:latin typeface="Georgia Pro Light"/>
            </a:endParaRPr>
          </a:p>
          <a:p>
            <a:pPr>
              <a:lnSpc>
                <a:spcPct val="90000"/>
              </a:lnSpc>
            </a:pPr>
            <a:endParaRPr lang="en-GB" sz="1800" dirty="0">
              <a:latin typeface="Georgia Pro Light"/>
            </a:endParaRPr>
          </a:p>
          <a:p>
            <a:pPr>
              <a:lnSpc>
                <a:spcPct val="90000"/>
              </a:lnSpc>
            </a:pPr>
            <a:endParaRPr lang="en-GB" sz="1800" dirty="0">
              <a:latin typeface="Georgia Pro Light"/>
            </a:endParaRPr>
          </a:p>
        </p:txBody>
      </p:sp>
      <p:pic>
        <p:nvPicPr>
          <p:cNvPr id="4" name="Picture 3">
            <a:extLst>
              <a:ext uri="{FF2B5EF4-FFF2-40B4-BE49-F238E27FC236}">
                <a16:creationId xmlns:a16="http://schemas.microsoft.com/office/drawing/2014/main" id="{9BF403B0-EB5F-08BD-3C3F-DB771E886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7875"/>
          </a:xfrm>
          <a:prstGeom prst="rect">
            <a:avLst/>
          </a:prstGeom>
        </p:spPr>
      </p:pic>
      <p:sp>
        <p:nvSpPr>
          <p:cNvPr id="6" name="TextBox 5">
            <a:extLst>
              <a:ext uri="{FF2B5EF4-FFF2-40B4-BE49-F238E27FC236}">
                <a16:creationId xmlns:a16="http://schemas.microsoft.com/office/drawing/2014/main" id="{894D12AC-9A1E-208F-7A97-38BF074D2D66}"/>
              </a:ext>
            </a:extLst>
          </p:cNvPr>
          <p:cNvSpPr txBox="1"/>
          <p:nvPr/>
        </p:nvSpPr>
        <p:spPr>
          <a:xfrm>
            <a:off x="367314" y="435985"/>
            <a:ext cx="6172200" cy="707886"/>
          </a:xfrm>
          <a:prstGeom prst="rect">
            <a:avLst/>
          </a:prstGeom>
          <a:noFill/>
        </p:spPr>
        <p:txBody>
          <a:bodyPr wrap="square">
            <a:spAutoFit/>
          </a:bodyPr>
          <a:lstStyle/>
          <a:p>
            <a:r>
              <a:rPr lang="en-US" sz="4000" u="sng" dirty="0">
                <a:solidFill>
                  <a:srgbClr val="FFC000"/>
                </a:solidFill>
              </a:rPr>
              <a:t>ALGORITHM</a:t>
            </a:r>
            <a:endParaRPr lang="en-IN" sz="4000" u="sng" dirty="0">
              <a:solidFill>
                <a:srgbClr val="FFC000"/>
              </a:solidFill>
            </a:endParaRPr>
          </a:p>
        </p:txBody>
      </p:sp>
      <p:sp>
        <p:nvSpPr>
          <p:cNvPr id="9" name="TextBox 8">
            <a:extLst>
              <a:ext uri="{FF2B5EF4-FFF2-40B4-BE49-F238E27FC236}">
                <a16:creationId xmlns:a16="http://schemas.microsoft.com/office/drawing/2014/main" id="{E5620FE0-0009-E02C-6599-62009B6B7AAF}"/>
              </a:ext>
            </a:extLst>
          </p:cNvPr>
          <p:cNvSpPr txBox="1"/>
          <p:nvPr/>
        </p:nvSpPr>
        <p:spPr>
          <a:xfrm>
            <a:off x="650877" y="1233926"/>
            <a:ext cx="10004682" cy="4893647"/>
          </a:xfrm>
          <a:prstGeom prst="rect">
            <a:avLst/>
          </a:prstGeom>
          <a:noFill/>
        </p:spPr>
        <p:txBody>
          <a:bodyPr wrap="square">
            <a:spAutoFit/>
          </a:bodyPr>
          <a:lstStyle/>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Step1.Start</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Step2. Initialize the system and all sensors (ultrasonic sensor).</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Step3. Set up the DC motor to drive the conveyor belt.</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Step4. Read the ultrasonic sensor to detect the height of the passing carton.</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Step5. IF the height is greater than 5cm:</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                 Display carton is empty</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                  Activate the stepper motor to push the empty carton off the conveyor.</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         ELSE IF the height is less than 5cm:</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                 Display carton is full</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Step6.Repeat the loop.</a:t>
            </a:r>
          </a:p>
          <a:p>
            <a:pPr marL="36900" indent="0">
              <a:buNone/>
            </a:pPr>
            <a:r>
              <a:rPr lang="en-US" sz="2400" dirty="0">
                <a:solidFill>
                  <a:schemeClr val="accent3">
                    <a:lumMod val="20000"/>
                    <a:lumOff val="80000"/>
                  </a:schemeClr>
                </a:solidFill>
                <a:latin typeface="Arial Rounded MT Bold" panose="020F0704030504030204" pitchFamily="34" charset="0"/>
                <a:cs typeface="Arial" panose="020B0604020202020204" pitchFamily="34" charset="0"/>
              </a:rPr>
              <a:t>Step7. Stop</a:t>
            </a:r>
          </a:p>
        </p:txBody>
      </p:sp>
    </p:spTree>
    <p:extLst>
      <p:ext uri="{BB962C8B-B14F-4D97-AF65-F5344CB8AC3E}">
        <p14:creationId xmlns:p14="http://schemas.microsoft.com/office/powerpoint/2010/main" val="248910848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5000" r="-5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72336B-C266-9806-ED2D-E8E183785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059346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8">
            <a:extLst>
              <a:ext uri="{FF2B5EF4-FFF2-40B4-BE49-F238E27FC236}">
                <a16:creationId xmlns:a16="http://schemas.microsoft.com/office/drawing/2014/main" id="{C3E24728-B320-3E01-C8DC-D4EB6BC037D7}"/>
              </a:ext>
            </a:extLst>
          </p:cNvPr>
          <p:cNvPicPr>
            <a:picLocks noGrp="1" noChangeAspect="1"/>
          </p:cNvPicPr>
          <p:nvPr/>
        </p:nvPicPr>
        <p:blipFill>
          <a:blip r:embed="rId2"/>
          <a:stretch>
            <a:fillRect/>
          </a:stretch>
        </p:blipFill>
        <p:spPr>
          <a:xfrm>
            <a:off x="0" y="0"/>
            <a:ext cx="12192000" cy="694944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17030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5" name="Group 212">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4"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5"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6"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7"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8"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9"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26" name="Rectangle 22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5" descr="A group of gears&#10;&#10;Description automatically generated">
            <a:extLst>
              <a:ext uri="{FF2B5EF4-FFF2-40B4-BE49-F238E27FC236}">
                <a16:creationId xmlns:a16="http://schemas.microsoft.com/office/drawing/2014/main" id="{944663D0-102C-F254-EFED-792E878E1415}"/>
              </a:ext>
            </a:extLst>
          </p:cNvPr>
          <p:cNvPicPr>
            <a:picLocks noChangeAspect="1"/>
          </p:cNvPicPr>
          <p:nvPr/>
        </p:nvPicPr>
        <p:blipFill rotWithShape="1">
          <a:blip r:embed="rId2">
            <a:alphaModFix amt="25000"/>
          </a:blip>
          <a:srcRect t="36810" b="6941"/>
          <a:stretch/>
        </p:blipFill>
        <p:spPr>
          <a:xfrm>
            <a:off x="5894" y="-1"/>
            <a:ext cx="12191980" cy="6857990"/>
          </a:xfrm>
          <a:prstGeom prst="rect">
            <a:avLst/>
          </a:prstGeom>
        </p:spPr>
      </p:pic>
      <p:sp>
        <p:nvSpPr>
          <p:cNvPr id="3" name="TextBox 2">
            <a:extLst>
              <a:ext uri="{FF2B5EF4-FFF2-40B4-BE49-F238E27FC236}">
                <a16:creationId xmlns:a16="http://schemas.microsoft.com/office/drawing/2014/main" id="{CD511C9F-A475-E35E-1FFC-B7CCD983BDB8}"/>
              </a:ext>
            </a:extLst>
          </p:cNvPr>
          <p:cNvSpPr txBox="1"/>
          <p:nvPr/>
        </p:nvSpPr>
        <p:spPr>
          <a:xfrm>
            <a:off x="1086251" y="-406021"/>
            <a:ext cx="10018713" cy="17525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4800" b="1" dirty="0">
                <a:ln w="3175" cmpd="sng">
                  <a:noFill/>
                </a:ln>
                <a:solidFill>
                  <a:schemeClr val="accent3">
                    <a:lumMod val="75000"/>
                  </a:schemeClr>
                </a:solidFill>
                <a:latin typeface="Georgia Pro Light"/>
                <a:ea typeface="+mj-ea"/>
                <a:cs typeface="+mj-cs"/>
              </a:rPr>
              <a:t>PERIPHERALS USED</a:t>
            </a:r>
          </a:p>
        </p:txBody>
      </p:sp>
      <p:sp>
        <p:nvSpPr>
          <p:cNvPr id="4" name="TextBox 3">
            <a:extLst>
              <a:ext uri="{FF2B5EF4-FFF2-40B4-BE49-F238E27FC236}">
                <a16:creationId xmlns:a16="http://schemas.microsoft.com/office/drawing/2014/main" id="{16EB548A-ACA6-1073-A027-BB3B92DACA6C}"/>
              </a:ext>
            </a:extLst>
          </p:cNvPr>
          <p:cNvSpPr txBox="1"/>
          <p:nvPr/>
        </p:nvSpPr>
        <p:spPr>
          <a:xfrm>
            <a:off x="985074" y="1211238"/>
            <a:ext cx="10233621" cy="31242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dirty="0"/>
          </a:p>
          <a:p>
            <a:pPr defTabSz="457200">
              <a:lnSpc>
                <a:spcPct val="90000"/>
              </a:lnSpc>
              <a:spcBef>
                <a:spcPct val="20000"/>
              </a:spcBef>
              <a:spcAft>
                <a:spcPts val="600"/>
              </a:spcAft>
              <a:buClr>
                <a:schemeClr val="accent1">
                  <a:lumMod val="75000"/>
                </a:schemeClr>
              </a:buClr>
              <a:buSzPct val="145000"/>
              <a:buFont typeface="Arial"/>
              <a:buChar char="•"/>
            </a:pPr>
            <a:endParaRPr lang="en-US" dirty="0"/>
          </a:p>
        </p:txBody>
      </p:sp>
      <p:sp>
        <p:nvSpPr>
          <p:cNvPr id="2" name="TextBox 1">
            <a:extLst>
              <a:ext uri="{FF2B5EF4-FFF2-40B4-BE49-F238E27FC236}">
                <a16:creationId xmlns:a16="http://schemas.microsoft.com/office/drawing/2014/main" id="{492CA622-274F-620B-7B42-2BF86613B261}"/>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FE38996E-B2F1-A54C-4DB9-C5DB14445175}"/>
              </a:ext>
            </a:extLst>
          </p:cNvPr>
          <p:cNvSpPr txBox="1"/>
          <p:nvPr/>
        </p:nvSpPr>
        <p:spPr>
          <a:xfrm>
            <a:off x="1101788" y="1305335"/>
            <a:ext cx="6167628" cy="39703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C000"/>
                </a:solidFill>
                <a:effectLst/>
                <a:latin typeface="Arial Rounded MT Bold" panose="020F0704030504030204" pitchFamily="34" charset="0"/>
              </a:rPr>
              <a:t>1)ULTRASONIC SENSOR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FFC000"/>
              </a:solidFill>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C000"/>
                </a:solidFill>
                <a:effectLst/>
                <a:latin typeface="Arial Rounded MT Bold" panose="020F0704030504030204" pitchFamily="34" charset="0"/>
              </a:rPr>
              <a:t>2)DC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FFC000"/>
              </a:solidFill>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C000"/>
                </a:solidFill>
                <a:effectLst/>
                <a:latin typeface="Arial Rounded MT Bold" panose="020F0704030504030204" pitchFamily="34" charset="0"/>
              </a:rPr>
              <a:t>3)STEPPER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FFC000"/>
              </a:solidFill>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C000"/>
                </a:solidFill>
                <a:latin typeface="Arial Rounded MT Bold" panose="020F0704030504030204" pitchFamily="34" charset="0"/>
              </a:rPr>
              <a:t>4)LCD (16X2)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FFC000"/>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FFC000"/>
                </a:solidFill>
                <a:latin typeface="Arial Rounded MT Bold" panose="020F0704030504030204" pitchFamily="34" charset="0"/>
              </a:rPr>
              <a:t>5)UART </a:t>
            </a:r>
            <a:endParaRPr kumimoji="0" lang="en-US" altLang="en-US" sz="2800" b="0" i="0" u="none" strike="noStrike" cap="none" normalizeH="0" baseline="0" dirty="0">
              <a:ln>
                <a:noFill/>
              </a:ln>
              <a:solidFill>
                <a:srgbClr val="FFC000"/>
              </a:solidFill>
              <a:effectLst/>
              <a:latin typeface="Arial Rounded MT Bold" panose="020F0704030504030204" pitchFamily="34" charset="0"/>
            </a:endParaRPr>
          </a:p>
        </p:txBody>
      </p:sp>
    </p:spTree>
    <p:extLst>
      <p:ext uri="{BB962C8B-B14F-4D97-AF65-F5344CB8AC3E}">
        <p14:creationId xmlns:p14="http://schemas.microsoft.com/office/powerpoint/2010/main" val="112832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5000" r="-5000"/>
          </a:stretch>
        </a:blipFill>
        <a:effectLst/>
      </p:bgPr>
    </p:bg>
    <p:spTree>
      <p:nvGrpSpPr>
        <p:cNvPr id="1" name=""/>
        <p:cNvGrpSpPr/>
        <p:nvPr/>
      </p:nvGrpSpPr>
      <p:grpSpPr>
        <a:xfrm>
          <a:off x="0" y="0"/>
          <a:ext cx="0" cy="0"/>
          <a:chOff x="0" y="0"/>
          <a:chExt cx="0" cy="0"/>
        </a:xfrm>
      </p:grpSpPr>
      <p:grpSp>
        <p:nvGrpSpPr>
          <p:cNvPr id="82" name="Group 83">
            <a:extLst>
              <a:ext uri="{FF2B5EF4-FFF2-40B4-BE49-F238E27FC236}">
                <a16:creationId xmlns:a16="http://schemas.microsoft.com/office/drawing/2014/main" id="{1C78354C-C1EB-4317-9DC2-7A4AE1F13C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5" name="Freeform 6">
              <a:extLst>
                <a:ext uri="{FF2B5EF4-FFF2-40B4-BE49-F238E27FC236}">
                  <a16:creationId xmlns:a16="http://schemas.microsoft.com/office/drawing/2014/main" id="{B7F3000C-E62F-41EF-B26C-43740EDE1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6" name="Freeform 7">
              <a:extLst>
                <a:ext uri="{FF2B5EF4-FFF2-40B4-BE49-F238E27FC236}">
                  <a16:creationId xmlns:a16="http://schemas.microsoft.com/office/drawing/2014/main" id="{8B8C31FF-E28B-4902-9070-E4ED1395D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7" name="Freeform 8">
              <a:extLst>
                <a:ext uri="{FF2B5EF4-FFF2-40B4-BE49-F238E27FC236}">
                  <a16:creationId xmlns:a16="http://schemas.microsoft.com/office/drawing/2014/main" id="{168F2688-1110-4BC0-9AAC-10D74DE36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8" name="Freeform 9">
              <a:extLst>
                <a:ext uri="{FF2B5EF4-FFF2-40B4-BE49-F238E27FC236}">
                  <a16:creationId xmlns:a16="http://schemas.microsoft.com/office/drawing/2014/main" id="{5CD49FE9-A25C-4E16-8AEA-68DD419A5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9" name="Freeform 10">
              <a:extLst>
                <a:ext uri="{FF2B5EF4-FFF2-40B4-BE49-F238E27FC236}">
                  <a16:creationId xmlns:a16="http://schemas.microsoft.com/office/drawing/2014/main" id="{14F1D10A-5169-4727-8DC0-69AF6E62F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90" name="Freeform 11">
              <a:extLst>
                <a:ext uri="{FF2B5EF4-FFF2-40B4-BE49-F238E27FC236}">
                  <a16:creationId xmlns:a16="http://schemas.microsoft.com/office/drawing/2014/main" id="{CDEAD526-E7EB-4732-B1B5-8A4AE74FC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TextBox 2">
            <a:extLst>
              <a:ext uri="{FF2B5EF4-FFF2-40B4-BE49-F238E27FC236}">
                <a16:creationId xmlns:a16="http://schemas.microsoft.com/office/drawing/2014/main" id="{F526C200-5BDF-9539-D4B9-D03CBEDB3E0A}"/>
              </a:ext>
            </a:extLst>
          </p:cNvPr>
          <p:cNvSpPr txBox="1"/>
          <p:nvPr/>
        </p:nvSpPr>
        <p:spPr>
          <a:xfrm>
            <a:off x="1939531" y="2261259"/>
            <a:ext cx="3916008" cy="36190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defTabSz="457200">
              <a:lnSpc>
                <a:spcPct val="90000"/>
              </a:lnSpc>
              <a:spcBef>
                <a:spcPct val="20000"/>
              </a:spcBef>
              <a:spcAft>
                <a:spcPts val="600"/>
              </a:spcAft>
              <a:buClr>
                <a:schemeClr val="accent1">
                  <a:lumMod val="75000"/>
                </a:schemeClr>
              </a:buClr>
              <a:buSzPct val="145000"/>
              <a:buFont typeface="Arial"/>
              <a:buChar char="•"/>
            </a:pPr>
            <a:endParaRPr lang="en-US" sz="2000" dirty="0">
              <a:solidFill>
                <a:schemeClr val="bg1"/>
              </a:solidFill>
              <a:latin typeface="Georgia Pro Light"/>
            </a:endParaRPr>
          </a:p>
        </p:txBody>
      </p:sp>
      <p:pic>
        <p:nvPicPr>
          <p:cNvPr id="7" name="Picture 6">
            <a:extLst>
              <a:ext uri="{FF2B5EF4-FFF2-40B4-BE49-F238E27FC236}">
                <a16:creationId xmlns:a16="http://schemas.microsoft.com/office/drawing/2014/main" id="{75B4495B-BC61-8865-D416-7D77F00F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8E5F33BC-BD22-2AB1-0CD2-DA0D3FEBD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632" y="1202436"/>
            <a:ext cx="3840480" cy="2025396"/>
          </a:xfrm>
          <a:prstGeom prst="rect">
            <a:avLst/>
          </a:prstGeom>
          <a:ln>
            <a:noFill/>
          </a:ln>
          <a:effectLst>
            <a:softEdge rad="112500"/>
          </a:effectLst>
        </p:spPr>
      </p:pic>
      <p:pic>
        <p:nvPicPr>
          <p:cNvPr id="11" name="Picture 10">
            <a:extLst>
              <a:ext uri="{FF2B5EF4-FFF2-40B4-BE49-F238E27FC236}">
                <a16:creationId xmlns:a16="http://schemas.microsoft.com/office/drawing/2014/main" id="{E2BDEC48-B876-F95D-4D7D-154B76D0B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633" y="3630169"/>
            <a:ext cx="3840480" cy="2143125"/>
          </a:xfrm>
          <a:prstGeom prst="rect">
            <a:avLst/>
          </a:prstGeom>
          <a:ln>
            <a:noFill/>
          </a:ln>
          <a:effectLst>
            <a:softEdge rad="112500"/>
          </a:effectLst>
        </p:spPr>
      </p:pic>
      <p:sp>
        <p:nvSpPr>
          <p:cNvPr id="15" name="TextBox 14">
            <a:extLst>
              <a:ext uri="{FF2B5EF4-FFF2-40B4-BE49-F238E27FC236}">
                <a16:creationId xmlns:a16="http://schemas.microsoft.com/office/drawing/2014/main" id="{5596B1D3-A4AF-A823-2B9B-0418AF999C90}"/>
              </a:ext>
            </a:extLst>
          </p:cNvPr>
          <p:cNvSpPr txBox="1"/>
          <p:nvPr/>
        </p:nvSpPr>
        <p:spPr>
          <a:xfrm>
            <a:off x="550672" y="351128"/>
            <a:ext cx="6167628" cy="523220"/>
          </a:xfrm>
          <a:prstGeom prst="rect">
            <a:avLst/>
          </a:prstGeom>
          <a:noFill/>
        </p:spPr>
        <p:txBody>
          <a:bodyPr wrap="square">
            <a:spAutoFit/>
          </a:bodyPr>
          <a:lstStyle/>
          <a:p>
            <a:r>
              <a:rPr lang="en-US" sz="2800" u="sng" dirty="0">
                <a:solidFill>
                  <a:srgbClr val="FFC000"/>
                </a:solidFill>
                <a:latin typeface="Arial Rounded MT Bold" panose="020F0704030504030204" pitchFamily="34" charset="0"/>
              </a:rPr>
              <a:t>ULTRASONIC SENSOR:</a:t>
            </a:r>
            <a:endParaRPr lang="en-IN" sz="2800" u="sng" dirty="0">
              <a:solidFill>
                <a:srgbClr val="FFC000"/>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044EED96-D8C6-6A0A-A9D2-1F930200628D}"/>
              </a:ext>
            </a:extLst>
          </p:cNvPr>
          <p:cNvSpPr txBox="1"/>
          <p:nvPr/>
        </p:nvSpPr>
        <p:spPr>
          <a:xfrm>
            <a:off x="508444" y="977735"/>
            <a:ext cx="6167628" cy="4801314"/>
          </a:xfrm>
          <a:prstGeom prst="rect">
            <a:avLst/>
          </a:prstGeom>
          <a:noFill/>
        </p:spPr>
        <p:txBody>
          <a:bodyPr wrap="square">
            <a:spAutoFit/>
          </a:bodyPr>
          <a:lstStyle/>
          <a:p>
            <a:r>
              <a:rPr lang="en-US" b="0" i="0" dirty="0">
                <a:solidFill>
                  <a:schemeClr val="accent3">
                    <a:lumMod val="75000"/>
                  </a:schemeClr>
                </a:solidFill>
                <a:effectLst/>
                <a:latin typeface="Arial Rounded MT Bold" panose="020F0704030504030204" pitchFamily="34" charset="0"/>
              </a:rPr>
              <a:t>An Ultrasonic Sensor is a device that uses sound waves to measure the distance of an object from the sensor. It works on the principle of emitting high-frequency sound waves (ultrasonic waves) and then measuring the time it takes for those waves to bounce back after hitting an object. The sensor consists of a transmitter and a receiver.</a:t>
            </a:r>
          </a:p>
          <a:p>
            <a:endParaRPr lang="en-US" b="0" i="0" dirty="0">
              <a:solidFill>
                <a:schemeClr val="accent3">
                  <a:lumMod val="75000"/>
                </a:schemeClr>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3">
                    <a:lumMod val="75000"/>
                  </a:schemeClr>
                </a:solidFill>
                <a:effectLst/>
                <a:latin typeface="Arial Rounded MT Bold" panose="020F0704030504030204" pitchFamily="34" charset="0"/>
              </a:rPr>
              <a:t>Ultrasonic sensors are commonly used in various applications such as object detection, distance measurement, obstacle avoidance, and level sensing. They are widely used in robotics, industrial automation, and other fields where non-contact distance measurements are required.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3">
                  <a:lumMod val="75000"/>
                </a:schemeClr>
              </a:solidFill>
              <a:effectLst/>
              <a:latin typeface="Arial Rounded MT Bold" panose="020F0704030504030204" pitchFamily="34" charset="0"/>
            </a:endParaRPr>
          </a:p>
          <a:p>
            <a:endParaRPr lang="en-US" dirty="0">
              <a:solidFill>
                <a:schemeClr val="accent3">
                  <a:lumMod val="75000"/>
                </a:schemeClr>
              </a:solidFill>
              <a:latin typeface="Arial Rounded MT Bold" panose="020F0704030504030204" pitchFamily="34" charset="0"/>
            </a:endParaRPr>
          </a:p>
          <a:p>
            <a:endParaRPr lang="en-IN" dirty="0">
              <a:solidFill>
                <a:schemeClr val="accent3">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2181943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1186</Words>
  <Application>Microsoft Office PowerPoint</Application>
  <PresentationFormat>Widescreen</PresentationFormat>
  <Paragraphs>126</Paragraphs>
  <Slides>21</Slides>
  <Notes>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Arial Rounded MT Bold</vt:lpstr>
      <vt:lpstr>Arial,Sans-Serif</vt:lpstr>
      <vt:lpstr>Calibri</vt:lpstr>
      <vt:lpstr>Corbel</vt:lpstr>
      <vt:lpstr>Georgia Pro Light</vt:lpstr>
      <vt:lpstr>Helvetica Neue</vt:lpstr>
      <vt:lpstr>Muli</vt:lpstr>
      <vt:lpstr>Nixie One</vt:lpstr>
      <vt:lpstr>Söhne</vt:lpstr>
      <vt:lpstr>Parallax</vt:lpstr>
      <vt:lpstr>Imogen template</vt:lpstr>
      <vt:lpstr>PowerPoint Presentation</vt:lpstr>
      <vt:lpstr>PowerPoint Presentation</vt:lpstr>
      <vt:lpstr>PowerPoint Presentation</vt:lpstr>
      <vt:lpstr>PowerPoint Presentation</vt:lpstr>
      <vt:lpstr>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Pralhad Yadawad</cp:lastModifiedBy>
  <cp:revision>15</cp:revision>
  <dcterms:created xsi:type="dcterms:W3CDTF">2023-07-21T14:23:12Z</dcterms:created>
  <dcterms:modified xsi:type="dcterms:W3CDTF">2024-01-05T14:34:35Z</dcterms:modified>
</cp:coreProperties>
</file>